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  <p:sldMasterId id="2147483673" r:id="rId6"/>
    <p:sldMasterId id="2147483686" r:id="rId7"/>
    <p:sldMasterId id="2147483700" r:id="rId8"/>
    <p:sldMasterId id="2147483713" r:id="rId9"/>
    <p:sldMasterId id="2147483725" r:id="rId10"/>
  </p:sldMasterIdLst>
  <p:notesMasterIdLst>
    <p:notesMasterId r:id="rId73"/>
  </p:notesMasterIdLst>
  <p:sldIdLst>
    <p:sldId id="256" r:id="rId11"/>
    <p:sldId id="257" r:id="rId12"/>
    <p:sldId id="258" r:id="rId13"/>
    <p:sldId id="261" r:id="rId14"/>
    <p:sldId id="262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63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10" r:id="rId37"/>
    <p:sldId id="311" r:id="rId38"/>
    <p:sldId id="312" r:id="rId39"/>
    <p:sldId id="264" r:id="rId40"/>
    <p:sldId id="277" r:id="rId41"/>
    <p:sldId id="278" r:id="rId42"/>
    <p:sldId id="279" r:id="rId43"/>
    <p:sldId id="280" r:id="rId44"/>
    <p:sldId id="281" r:id="rId45"/>
    <p:sldId id="282" r:id="rId46"/>
    <p:sldId id="283" r:id="rId47"/>
    <p:sldId id="284" r:id="rId48"/>
    <p:sldId id="265" r:id="rId49"/>
    <p:sldId id="319" r:id="rId50"/>
    <p:sldId id="320" r:id="rId51"/>
    <p:sldId id="321" r:id="rId52"/>
    <p:sldId id="322" r:id="rId53"/>
    <p:sldId id="323" r:id="rId54"/>
    <p:sldId id="267" r:id="rId55"/>
    <p:sldId id="268" r:id="rId56"/>
    <p:sldId id="269" r:id="rId57"/>
    <p:sldId id="270" r:id="rId58"/>
    <p:sldId id="271" r:id="rId59"/>
    <p:sldId id="272" r:id="rId60"/>
    <p:sldId id="273" r:id="rId61"/>
    <p:sldId id="274" r:id="rId62"/>
    <p:sldId id="275" r:id="rId63"/>
    <p:sldId id="276" r:id="rId64"/>
    <p:sldId id="266" r:id="rId65"/>
    <p:sldId id="285" r:id="rId66"/>
    <p:sldId id="286" r:id="rId67"/>
    <p:sldId id="287" r:id="rId68"/>
    <p:sldId id="288" r:id="rId69"/>
    <p:sldId id="289" r:id="rId70"/>
    <p:sldId id="260" r:id="rId71"/>
    <p:sldId id="318" r:id="rId72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an Houe" initials="J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006E77"/>
    <a:srgbClr val="515151"/>
    <a:srgbClr val="434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yst layout 3 - Markering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>
        <p:scale>
          <a:sx n="118" d="100"/>
          <a:sy n="118" d="100"/>
        </p:scale>
        <p:origin x="-143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76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71" Type="http://schemas.openxmlformats.org/officeDocument/2006/relationships/slide" Target="slides/slide6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slide" Target="slides/slide56.xml"/><Relationship Id="rId7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61" Type="http://schemas.openxmlformats.org/officeDocument/2006/relationships/slide" Target="slides/slide5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77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slide" Target="slides/slide60.xml"/><Relationship Id="rId75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ltkdata.ltk.dk\STRUKTUR$\Koncernstyring\CAM\Aktivitet\2017\Jobafklaring\Jobafklaring%20(Anne%20S%20m&#248;de%20i%20STAR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ltkdata.ltk.dk\STRUKTUR$\Koncernstyring\CAM\Aktivitet\2017\Jobafklaring\Jobafklaring%20(Anne%20S%20m&#248;de%20i%20STAR)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ltkdata.ltk.dk\STRUKTUR$\Koncernstyring\CAM\Aktivitet\2017\Jobafklaring\Jobafklaring%20(Anne%20S%20m&#248;de%20i%20STAR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da-DK" sz="1000"/>
              <a:t>Udviklingen i antallet af fuldtidspersoner på jobafklaringsforløb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3039925388407136"/>
          <c:y val="0.13467541546874198"/>
          <c:w val="0.84652820008303176"/>
          <c:h val="0.64889741248262389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cat>
            <c:strRef>
              <c:f>Udvikling!$C$4:$AM$4</c:f>
              <c:strCache>
                <c:ptCount val="37"/>
                <c:pt idx="0">
                  <c:v>Jul 2014</c:v>
                </c:pt>
                <c:pt idx="1">
                  <c:v>Aug 2014</c:v>
                </c:pt>
                <c:pt idx="2">
                  <c:v>Sep 2014</c:v>
                </c:pt>
                <c:pt idx="3">
                  <c:v>Okt 2014</c:v>
                </c:pt>
                <c:pt idx="4">
                  <c:v>Nov 2014</c:v>
                </c:pt>
                <c:pt idx="5">
                  <c:v>Dec 2014</c:v>
                </c:pt>
                <c:pt idx="6">
                  <c:v>Jan 2015</c:v>
                </c:pt>
                <c:pt idx="7">
                  <c:v>Feb 2015</c:v>
                </c:pt>
                <c:pt idx="8">
                  <c:v>Mar 2015</c:v>
                </c:pt>
                <c:pt idx="9">
                  <c:v>Apr 2015</c:v>
                </c:pt>
                <c:pt idx="10">
                  <c:v>Maj 2015</c:v>
                </c:pt>
                <c:pt idx="11">
                  <c:v>Jun 2015</c:v>
                </c:pt>
                <c:pt idx="12">
                  <c:v>Jul 2015</c:v>
                </c:pt>
                <c:pt idx="13">
                  <c:v>Aug 2015</c:v>
                </c:pt>
                <c:pt idx="14">
                  <c:v>Sep 2015</c:v>
                </c:pt>
                <c:pt idx="15">
                  <c:v>Okt 2015</c:v>
                </c:pt>
                <c:pt idx="16">
                  <c:v>Nov 2015</c:v>
                </c:pt>
                <c:pt idx="17">
                  <c:v>Dec 2015</c:v>
                </c:pt>
                <c:pt idx="18">
                  <c:v>Jan 2016</c:v>
                </c:pt>
                <c:pt idx="19">
                  <c:v>Feb 2016</c:v>
                </c:pt>
                <c:pt idx="20">
                  <c:v>Mar 2016</c:v>
                </c:pt>
                <c:pt idx="21">
                  <c:v>Apr 2016</c:v>
                </c:pt>
                <c:pt idx="22">
                  <c:v>Maj 2016</c:v>
                </c:pt>
                <c:pt idx="23">
                  <c:v>Jun 2016</c:v>
                </c:pt>
                <c:pt idx="24">
                  <c:v>Jul 2016</c:v>
                </c:pt>
                <c:pt idx="25">
                  <c:v>Aug 2016</c:v>
                </c:pt>
                <c:pt idx="26">
                  <c:v>Sep 2016</c:v>
                </c:pt>
                <c:pt idx="27">
                  <c:v>Okt 2016</c:v>
                </c:pt>
                <c:pt idx="28">
                  <c:v>Nov 2016</c:v>
                </c:pt>
                <c:pt idx="29">
                  <c:v>Dec 2016</c:v>
                </c:pt>
                <c:pt idx="30">
                  <c:v>Jan 2017</c:v>
                </c:pt>
                <c:pt idx="31">
                  <c:v>Feb 2017</c:v>
                </c:pt>
                <c:pt idx="32">
                  <c:v>Mar 2017</c:v>
                </c:pt>
                <c:pt idx="33">
                  <c:v>Apr 2017</c:v>
                </c:pt>
                <c:pt idx="34">
                  <c:v>Maj 2017</c:v>
                </c:pt>
                <c:pt idx="35">
                  <c:v>Jun 2017</c:v>
                </c:pt>
                <c:pt idx="36">
                  <c:v>Jul 2017</c:v>
                </c:pt>
              </c:strCache>
            </c:strRef>
          </c:cat>
          <c:val>
            <c:numRef>
              <c:f>Udvikling!$C$5:$AM$5</c:f>
              <c:numCache>
                <c:formatCode>#,##0</c:formatCode>
                <c:ptCount val="37"/>
                <c:pt idx="0" formatCode="General">
                  <c:v>0</c:v>
                </c:pt>
                <c:pt idx="1">
                  <c:v>4</c:v>
                </c:pt>
                <c:pt idx="2">
                  <c:v>3</c:v>
                </c:pt>
                <c:pt idx="3">
                  <c:v>13</c:v>
                </c:pt>
                <c:pt idx="4">
                  <c:v>18</c:v>
                </c:pt>
                <c:pt idx="5">
                  <c:v>25</c:v>
                </c:pt>
                <c:pt idx="6">
                  <c:v>31</c:v>
                </c:pt>
                <c:pt idx="7">
                  <c:v>36</c:v>
                </c:pt>
                <c:pt idx="8">
                  <c:v>41</c:v>
                </c:pt>
                <c:pt idx="9">
                  <c:v>46</c:v>
                </c:pt>
                <c:pt idx="10">
                  <c:v>47</c:v>
                </c:pt>
                <c:pt idx="11">
                  <c:v>54</c:v>
                </c:pt>
                <c:pt idx="12">
                  <c:v>55</c:v>
                </c:pt>
                <c:pt idx="13">
                  <c:v>65</c:v>
                </c:pt>
                <c:pt idx="14">
                  <c:v>71</c:v>
                </c:pt>
                <c:pt idx="15">
                  <c:v>75</c:v>
                </c:pt>
                <c:pt idx="16">
                  <c:v>78</c:v>
                </c:pt>
                <c:pt idx="17">
                  <c:v>78</c:v>
                </c:pt>
                <c:pt idx="18">
                  <c:v>79</c:v>
                </c:pt>
                <c:pt idx="19">
                  <c:v>79</c:v>
                </c:pt>
                <c:pt idx="20">
                  <c:v>82</c:v>
                </c:pt>
                <c:pt idx="21">
                  <c:v>87</c:v>
                </c:pt>
                <c:pt idx="22">
                  <c:v>89</c:v>
                </c:pt>
                <c:pt idx="23">
                  <c:v>87</c:v>
                </c:pt>
                <c:pt idx="24">
                  <c:v>75</c:v>
                </c:pt>
                <c:pt idx="25">
                  <c:v>80</c:v>
                </c:pt>
                <c:pt idx="26">
                  <c:v>76</c:v>
                </c:pt>
                <c:pt idx="27">
                  <c:v>75</c:v>
                </c:pt>
                <c:pt idx="28">
                  <c:v>81</c:v>
                </c:pt>
                <c:pt idx="29">
                  <c:v>77</c:v>
                </c:pt>
                <c:pt idx="30">
                  <c:v>74</c:v>
                </c:pt>
                <c:pt idx="31">
                  <c:v>75</c:v>
                </c:pt>
                <c:pt idx="32">
                  <c:v>77</c:v>
                </c:pt>
                <c:pt idx="33">
                  <c:v>77</c:v>
                </c:pt>
                <c:pt idx="34">
                  <c:v>85</c:v>
                </c:pt>
                <c:pt idx="35">
                  <c:v>80</c:v>
                </c:pt>
                <c:pt idx="36">
                  <c:v>80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9CB-47C6-82C0-113B75ECC7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8028800"/>
        <c:axId val="168112512"/>
      </c:lineChart>
      <c:catAx>
        <c:axId val="1680288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68112512"/>
        <c:crosses val="autoZero"/>
        <c:auto val="1"/>
        <c:lblAlgn val="ctr"/>
        <c:lblOffset val="100"/>
        <c:noMultiLvlLbl val="0"/>
      </c:catAx>
      <c:valAx>
        <c:axId val="16811251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da-DK"/>
                  <a:t>Fuldtidspersoner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68028800"/>
        <c:crosses val="autoZero"/>
        <c:crossBetween val="between"/>
      </c:valAx>
      <c:spPr>
        <a:ln>
          <a:solidFill>
            <a:schemeClr val="accent1"/>
          </a:solidFill>
        </a:ln>
      </c:spPr>
    </c:plotArea>
    <c:plotVisOnly val="1"/>
    <c:dispBlanksAs val="gap"/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da-DK" sz="1000"/>
              <a:t>Andelen af borgere</a:t>
            </a:r>
            <a:r>
              <a:rPr lang="da-DK" sz="1000" baseline="0"/>
              <a:t> i jobafklaringsforløb i virksomhedsrettet aktivitet</a:t>
            </a:r>
            <a:endParaRPr lang="da-DK" sz="100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strRef>
              <c:f>'Ark3'!$C$22:$AM$22</c:f>
              <c:strCache>
                <c:ptCount val="37"/>
                <c:pt idx="0">
                  <c:v>Jul 2014</c:v>
                </c:pt>
                <c:pt idx="1">
                  <c:v>Aug 2014</c:v>
                </c:pt>
                <c:pt idx="2">
                  <c:v>Sep 2014</c:v>
                </c:pt>
                <c:pt idx="3">
                  <c:v>Okt 2014</c:v>
                </c:pt>
                <c:pt idx="4">
                  <c:v>Nov 2014</c:v>
                </c:pt>
                <c:pt idx="5">
                  <c:v>Dec 2014</c:v>
                </c:pt>
                <c:pt idx="6">
                  <c:v>Jan 2015</c:v>
                </c:pt>
                <c:pt idx="7">
                  <c:v>Feb 2015</c:v>
                </c:pt>
                <c:pt idx="8">
                  <c:v>Mar 2015</c:v>
                </c:pt>
                <c:pt idx="9">
                  <c:v>Apr 2015</c:v>
                </c:pt>
                <c:pt idx="10">
                  <c:v>Maj 2015</c:v>
                </c:pt>
                <c:pt idx="11">
                  <c:v>Jun 2015</c:v>
                </c:pt>
                <c:pt idx="12">
                  <c:v>Jul 2015</c:v>
                </c:pt>
                <c:pt idx="13">
                  <c:v>Aug 2015</c:v>
                </c:pt>
                <c:pt idx="14">
                  <c:v>Sep 2015</c:v>
                </c:pt>
                <c:pt idx="15">
                  <c:v>Okt 2015</c:v>
                </c:pt>
                <c:pt idx="16">
                  <c:v>Nov 2015</c:v>
                </c:pt>
                <c:pt idx="17">
                  <c:v>Dec 2015</c:v>
                </c:pt>
                <c:pt idx="18">
                  <c:v>Jan 2016</c:v>
                </c:pt>
                <c:pt idx="19">
                  <c:v>Feb 2016</c:v>
                </c:pt>
                <c:pt idx="20">
                  <c:v>Mar 2016</c:v>
                </c:pt>
                <c:pt idx="21">
                  <c:v>Apr 2016</c:v>
                </c:pt>
                <c:pt idx="22">
                  <c:v>Maj 2016</c:v>
                </c:pt>
                <c:pt idx="23">
                  <c:v>Jun 2016</c:v>
                </c:pt>
                <c:pt idx="24">
                  <c:v>Jul 2016</c:v>
                </c:pt>
                <c:pt idx="25">
                  <c:v>Aug 2016</c:v>
                </c:pt>
                <c:pt idx="26">
                  <c:v>Sep 2016</c:v>
                </c:pt>
                <c:pt idx="27">
                  <c:v>Okt 2016</c:v>
                </c:pt>
                <c:pt idx="28">
                  <c:v>Nov 2016</c:v>
                </c:pt>
                <c:pt idx="29">
                  <c:v>Dec 2016</c:v>
                </c:pt>
                <c:pt idx="30">
                  <c:v>Jan 2017</c:v>
                </c:pt>
                <c:pt idx="31">
                  <c:v>Feb 2017</c:v>
                </c:pt>
                <c:pt idx="32">
                  <c:v>Mar 2017</c:v>
                </c:pt>
                <c:pt idx="33">
                  <c:v>Apr 2017</c:v>
                </c:pt>
                <c:pt idx="34">
                  <c:v>Maj 2017</c:v>
                </c:pt>
                <c:pt idx="35">
                  <c:v>Jun 2017</c:v>
                </c:pt>
                <c:pt idx="36">
                  <c:v>Jul 2017</c:v>
                </c:pt>
              </c:strCache>
            </c:strRef>
          </c:cat>
          <c:val>
            <c:numRef>
              <c:f>'Ark3'!$C$23:$AM$23</c:f>
              <c:numCache>
                <c:formatCode>0%</c:formatCode>
                <c:ptCount val="3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0.1388888888888889</c:v>
                </c:pt>
                <c:pt idx="8">
                  <c:v>9.5238095238095247E-2</c:v>
                </c:pt>
                <c:pt idx="9">
                  <c:v>0.10638297872340426</c:v>
                </c:pt>
                <c:pt idx="10">
                  <c:v>0.1224489795918367</c:v>
                </c:pt>
                <c:pt idx="11">
                  <c:v>0.17241379310344837</c:v>
                </c:pt>
                <c:pt idx="12">
                  <c:v>0.24561403508771934</c:v>
                </c:pt>
                <c:pt idx="13">
                  <c:v>0.2</c:v>
                </c:pt>
                <c:pt idx="14">
                  <c:v>0.1866666666666667</c:v>
                </c:pt>
                <c:pt idx="15">
                  <c:v>0.18292682926829271</c:v>
                </c:pt>
                <c:pt idx="16">
                  <c:v>0.18518518518518526</c:v>
                </c:pt>
                <c:pt idx="17">
                  <c:v>0.15662650602409639</c:v>
                </c:pt>
                <c:pt idx="18">
                  <c:v>0.17073170731707321</c:v>
                </c:pt>
                <c:pt idx="19">
                  <c:v>0.22619047619047625</c:v>
                </c:pt>
                <c:pt idx="20">
                  <c:v>0.18181818181818193</c:v>
                </c:pt>
                <c:pt idx="21">
                  <c:v>0.19148936170212774</c:v>
                </c:pt>
                <c:pt idx="22">
                  <c:v>0.17894736842105274</c:v>
                </c:pt>
                <c:pt idx="23">
                  <c:v>0.23076923076923089</c:v>
                </c:pt>
                <c:pt idx="24">
                  <c:v>0.23809523809523819</c:v>
                </c:pt>
                <c:pt idx="25">
                  <c:v>0.21428571428571427</c:v>
                </c:pt>
                <c:pt idx="26">
                  <c:v>0.24691358024691368</c:v>
                </c:pt>
                <c:pt idx="27">
                  <c:v>0.3037974683544305</c:v>
                </c:pt>
                <c:pt idx="28">
                  <c:v>0.3488372093023257</c:v>
                </c:pt>
                <c:pt idx="29">
                  <c:v>0.32142857142857167</c:v>
                </c:pt>
                <c:pt idx="30">
                  <c:v>0.30263157894736842</c:v>
                </c:pt>
                <c:pt idx="31">
                  <c:v>0.34615384615384626</c:v>
                </c:pt>
                <c:pt idx="32">
                  <c:v>0.379746835443038</c:v>
                </c:pt>
                <c:pt idx="33">
                  <c:v>0.37804878048780505</c:v>
                </c:pt>
                <c:pt idx="34">
                  <c:v>0.39772727272727287</c:v>
                </c:pt>
                <c:pt idx="35">
                  <c:v>0.41176470588235303</c:v>
                </c:pt>
                <c:pt idx="36">
                  <c:v>0.34939759036144591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EE0-4F44-919F-307EDCF5F0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8141568"/>
        <c:axId val="168143104"/>
      </c:lineChart>
      <c:catAx>
        <c:axId val="1681415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68143104"/>
        <c:crosses val="autoZero"/>
        <c:auto val="1"/>
        <c:lblAlgn val="ctr"/>
        <c:lblOffset val="100"/>
        <c:noMultiLvlLbl val="0"/>
      </c:catAx>
      <c:valAx>
        <c:axId val="168143104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168141568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da-DK" sz="1000"/>
              <a:t>Antal påbegyndte og afsluttede jobafklaringsforløb, juli 2014</a:t>
            </a:r>
            <a:r>
              <a:rPr lang="da-DK" sz="1000" baseline="0"/>
              <a:t> - juni 2017</a:t>
            </a:r>
            <a:endParaRPr lang="da-DK" sz="100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Antal forløb startet i perioden</c:v>
          </c:tx>
          <c:marker>
            <c:symbol val="none"/>
          </c:marker>
          <c:cat>
            <c:strRef>
              <c:f>'Ark1'!$C$4:$AL$4</c:f>
              <c:strCache>
                <c:ptCount val="36"/>
                <c:pt idx="0">
                  <c:v>Jul 2014</c:v>
                </c:pt>
                <c:pt idx="1">
                  <c:v>Aug 2014</c:v>
                </c:pt>
                <c:pt idx="2">
                  <c:v>Sep 2014</c:v>
                </c:pt>
                <c:pt idx="3">
                  <c:v>Okt 2014</c:v>
                </c:pt>
                <c:pt idx="4">
                  <c:v>Nov 2014</c:v>
                </c:pt>
                <c:pt idx="5">
                  <c:v>Dec 2014</c:v>
                </c:pt>
                <c:pt idx="6">
                  <c:v>Jan 2015</c:v>
                </c:pt>
                <c:pt idx="7">
                  <c:v>Feb 2015</c:v>
                </c:pt>
                <c:pt idx="8">
                  <c:v>Mar 2015</c:v>
                </c:pt>
                <c:pt idx="9">
                  <c:v>Apr 2015</c:v>
                </c:pt>
                <c:pt idx="10">
                  <c:v>Maj 2015</c:v>
                </c:pt>
                <c:pt idx="11">
                  <c:v>Jun 2015</c:v>
                </c:pt>
                <c:pt idx="12">
                  <c:v>Jul 2015</c:v>
                </c:pt>
                <c:pt idx="13">
                  <c:v>Aug 2015</c:v>
                </c:pt>
                <c:pt idx="14">
                  <c:v>Sep 2015</c:v>
                </c:pt>
                <c:pt idx="15">
                  <c:v>Okt 2015</c:v>
                </c:pt>
                <c:pt idx="16">
                  <c:v>Nov 2015</c:v>
                </c:pt>
                <c:pt idx="17">
                  <c:v>Dec 2015</c:v>
                </c:pt>
                <c:pt idx="18">
                  <c:v>Jan 2016</c:v>
                </c:pt>
                <c:pt idx="19">
                  <c:v>Feb 2016</c:v>
                </c:pt>
                <c:pt idx="20">
                  <c:v>Mar 2016</c:v>
                </c:pt>
                <c:pt idx="21">
                  <c:v>Apr 2016</c:v>
                </c:pt>
                <c:pt idx="22">
                  <c:v>Maj 2016</c:v>
                </c:pt>
                <c:pt idx="23">
                  <c:v>Jun 2016</c:v>
                </c:pt>
                <c:pt idx="24">
                  <c:v>Jul 2016</c:v>
                </c:pt>
                <c:pt idx="25">
                  <c:v>Aug 2016</c:v>
                </c:pt>
                <c:pt idx="26">
                  <c:v>Sep 2016</c:v>
                </c:pt>
                <c:pt idx="27">
                  <c:v>Okt 2016</c:v>
                </c:pt>
                <c:pt idx="28">
                  <c:v>Nov 2016</c:v>
                </c:pt>
                <c:pt idx="29">
                  <c:v>Dec 2016</c:v>
                </c:pt>
                <c:pt idx="30">
                  <c:v>Jan 2017</c:v>
                </c:pt>
                <c:pt idx="31">
                  <c:v>Feb 2017</c:v>
                </c:pt>
                <c:pt idx="32">
                  <c:v>Mar 2017</c:v>
                </c:pt>
                <c:pt idx="33">
                  <c:v>Apr 2017</c:v>
                </c:pt>
                <c:pt idx="34">
                  <c:v>Maj 2017</c:v>
                </c:pt>
                <c:pt idx="35">
                  <c:v>Jun 2017</c:v>
                </c:pt>
              </c:strCache>
            </c:strRef>
          </c:cat>
          <c:val>
            <c:numRef>
              <c:f>'Ark1'!$C$5:$AL$5</c:f>
              <c:numCache>
                <c:formatCode>#,##0</c:formatCode>
                <c:ptCount val="36"/>
                <c:pt idx="0" formatCode="General">
                  <c:v>0</c:v>
                </c:pt>
                <c:pt idx="1">
                  <c:v>4</c:v>
                </c:pt>
                <c:pt idx="2">
                  <c:v>4</c:v>
                </c:pt>
                <c:pt idx="3">
                  <c:v>10</c:v>
                </c:pt>
                <c:pt idx="4">
                  <c:v>4</c:v>
                </c:pt>
                <c:pt idx="5">
                  <c:v>10</c:v>
                </c:pt>
                <c:pt idx="6">
                  <c:v>10</c:v>
                </c:pt>
                <c:pt idx="7">
                  <c:v>6</c:v>
                </c:pt>
                <c:pt idx="8">
                  <c:v>10</c:v>
                </c:pt>
                <c:pt idx="9">
                  <c:v>9</c:v>
                </c:pt>
                <c:pt idx="10">
                  <c:v>8</c:v>
                </c:pt>
                <c:pt idx="11">
                  <c:v>11</c:v>
                </c:pt>
                <c:pt idx="12">
                  <c:v>9</c:v>
                </c:pt>
                <c:pt idx="13">
                  <c:v>17</c:v>
                </c:pt>
                <c:pt idx="14">
                  <c:v>13</c:v>
                </c:pt>
                <c:pt idx="15">
                  <c:v>15</c:v>
                </c:pt>
                <c:pt idx="16">
                  <c:v>7</c:v>
                </c:pt>
                <c:pt idx="17">
                  <c:v>16</c:v>
                </c:pt>
                <c:pt idx="18">
                  <c:v>11</c:v>
                </c:pt>
                <c:pt idx="19">
                  <c:v>15</c:v>
                </c:pt>
                <c:pt idx="20">
                  <c:v>13</c:v>
                </c:pt>
                <c:pt idx="21">
                  <c:v>23</c:v>
                </c:pt>
                <c:pt idx="22">
                  <c:v>13</c:v>
                </c:pt>
                <c:pt idx="23">
                  <c:v>7</c:v>
                </c:pt>
                <c:pt idx="24">
                  <c:v>10</c:v>
                </c:pt>
                <c:pt idx="25">
                  <c:v>11</c:v>
                </c:pt>
                <c:pt idx="26">
                  <c:v>16</c:v>
                </c:pt>
                <c:pt idx="27">
                  <c:v>10</c:v>
                </c:pt>
                <c:pt idx="28">
                  <c:v>15</c:v>
                </c:pt>
                <c:pt idx="29">
                  <c:v>7</c:v>
                </c:pt>
                <c:pt idx="30">
                  <c:v>5</c:v>
                </c:pt>
                <c:pt idx="31">
                  <c:v>9</c:v>
                </c:pt>
                <c:pt idx="32">
                  <c:v>12</c:v>
                </c:pt>
                <c:pt idx="33">
                  <c:v>13</c:v>
                </c:pt>
                <c:pt idx="34">
                  <c:v>9</c:v>
                </c:pt>
                <c:pt idx="35">
                  <c:v>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70C-4A6E-99D3-DA5BD40A98F6}"/>
            </c:ext>
          </c:extLst>
        </c:ser>
        <c:ser>
          <c:idx val="1"/>
          <c:order val="1"/>
          <c:tx>
            <c:v>Antal forløb afsluttet i perioden</c:v>
          </c:tx>
          <c:marker>
            <c:symbol val="none"/>
          </c:marker>
          <c:cat>
            <c:strRef>
              <c:f>'Ark1'!$C$4:$AL$4</c:f>
              <c:strCache>
                <c:ptCount val="36"/>
                <c:pt idx="0">
                  <c:v>Jul 2014</c:v>
                </c:pt>
                <c:pt idx="1">
                  <c:v>Aug 2014</c:v>
                </c:pt>
                <c:pt idx="2">
                  <c:v>Sep 2014</c:v>
                </c:pt>
                <c:pt idx="3">
                  <c:v>Okt 2014</c:v>
                </c:pt>
                <c:pt idx="4">
                  <c:v>Nov 2014</c:v>
                </c:pt>
                <c:pt idx="5">
                  <c:v>Dec 2014</c:v>
                </c:pt>
                <c:pt idx="6">
                  <c:v>Jan 2015</c:v>
                </c:pt>
                <c:pt idx="7">
                  <c:v>Feb 2015</c:v>
                </c:pt>
                <c:pt idx="8">
                  <c:v>Mar 2015</c:v>
                </c:pt>
                <c:pt idx="9">
                  <c:v>Apr 2015</c:v>
                </c:pt>
                <c:pt idx="10">
                  <c:v>Maj 2015</c:v>
                </c:pt>
                <c:pt idx="11">
                  <c:v>Jun 2015</c:v>
                </c:pt>
                <c:pt idx="12">
                  <c:v>Jul 2015</c:v>
                </c:pt>
                <c:pt idx="13">
                  <c:v>Aug 2015</c:v>
                </c:pt>
                <c:pt idx="14">
                  <c:v>Sep 2015</c:v>
                </c:pt>
                <c:pt idx="15">
                  <c:v>Okt 2015</c:v>
                </c:pt>
                <c:pt idx="16">
                  <c:v>Nov 2015</c:v>
                </c:pt>
                <c:pt idx="17">
                  <c:v>Dec 2015</c:v>
                </c:pt>
                <c:pt idx="18">
                  <c:v>Jan 2016</c:v>
                </c:pt>
                <c:pt idx="19">
                  <c:v>Feb 2016</c:v>
                </c:pt>
                <c:pt idx="20">
                  <c:v>Mar 2016</c:v>
                </c:pt>
                <c:pt idx="21">
                  <c:v>Apr 2016</c:v>
                </c:pt>
                <c:pt idx="22">
                  <c:v>Maj 2016</c:v>
                </c:pt>
                <c:pt idx="23">
                  <c:v>Jun 2016</c:v>
                </c:pt>
                <c:pt idx="24">
                  <c:v>Jul 2016</c:v>
                </c:pt>
                <c:pt idx="25">
                  <c:v>Aug 2016</c:v>
                </c:pt>
                <c:pt idx="26">
                  <c:v>Sep 2016</c:v>
                </c:pt>
                <c:pt idx="27">
                  <c:v>Okt 2016</c:v>
                </c:pt>
                <c:pt idx="28">
                  <c:v>Nov 2016</c:v>
                </c:pt>
                <c:pt idx="29">
                  <c:v>Dec 2016</c:v>
                </c:pt>
                <c:pt idx="30">
                  <c:v>Jan 2017</c:v>
                </c:pt>
                <c:pt idx="31">
                  <c:v>Feb 2017</c:v>
                </c:pt>
                <c:pt idx="32">
                  <c:v>Mar 2017</c:v>
                </c:pt>
                <c:pt idx="33">
                  <c:v>Apr 2017</c:v>
                </c:pt>
                <c:pt idx="34">
                  <c:v>Maj 2017</c:v>
                </c:pt>
                <c:pt idx="35">
                  <c:v>Jun 2017</c:v>
                </c:pt>
              </c:strCache>
            </c:strRef>
          </c:cat>
          <c:val>
            <c:numRef>
              <c:f>'Ark1'!$C$6:$AL$6</c:f>
              <c:numCache>
                <c:formatCode>#,##0</c:formatCode>
                <c:ptCount val="36"/>
                <c:pt idx="0" formatCode="General">
                  <c:v>0</c:v>
                </c:pt>
                <c:pt idx="1">
                  <c:v>4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  <c:pt idx="5">
                  <c:v>3</c:v>
                </c:pt>
                <c:pt idx="6">
                  <c:v>3</c:v>
                </c:pt>
                <c:pt idx="7">
                  <c:v>4</c:v>
                </c:pt>
                <c:pt idx="8">
                  <c:v>4</c:v>
                </c:pt>
                <c:pt idx="9">
                  <c:v>6</c:v>
                </c:pt>
                <c:pt idx="10">
                  <c:v>1</c:v>
                </c:pt>
                <c:pt idx="11">
                  <c:v>11</c:v>
                </c:pt>
                <c:pt idx="12">
                  <c:v>3</c:v>
                </c:pt>
                <c:pt idx="13">
                  <c:v>9</c:v>
                </c:pt>
                <c:pt idx="14">
                  <c:v>7</c:v>
                </c:pt>
                <c:pt idx="15">
                  <c:v>8</c:v>
                </c:pt>
                <c:pt idx="16">
                  <c:v>13</c:v>
                </c:pt>
                <c:pt idx="17">
                  <c:v>14</c:v>
                </c:pt>
                <c:pt idx="18">
                  <c:v>9</c:v>
                </c:pt>
                <c:pt idx="19">
                  <c:v>10</c:v>
                </c:pt>
                <c:pt idx="20">
                  <c:v>14</c:v>
                </c:pt>
                <c:pt idx="21">
                  <c:v>16</c:v>
                </c:pt>
                <c:pt idx="22">
                  <c:v>12</c:v>
                </c:pt>
                <c:pt idx="23">
                  <c:v>13</c:v>
                </c:pt>
                <c:pt idx="24">
                  <c:v>15</c:v>
                </c:pt>
                <c:pt idx="25">
                  <c:v>19</c:v>
                </c:pt>
                <c:pt idx="26">
                  <c:v>10</c:v>
                </c:pt>
                <c:pt idx="27">
                  <c:v>11</c:v>
                </c:pt>
                <c:pt idx="28">
                  <c:v>8</c:v>
                </c:pt>
                <c:pt idx="29">
                  <c:v>14</c:v>
                </c:pt>
                <c:pt idx="30">
                  <c:v>5</c:v>
                </c:pt>
                <c:pt idx="31">
                  <c:v>12</c:v>
                </c:pt>
                <c:pt idx="32">
                  <c:v>8</c:v>
                </c:pt>
                <c:pt idx="33">
                  <c:v>6</c:v>
                </c:pt>
                <c:pt idx="34">
                  <c:v>9</c:v>
                </c:pt>
                <c:pt idx="35">
                  <c:v>12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70C-4A6E-99D3-DA5BD40A98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8488704"/>
        <c:axId val="188490496"/>
      </c:lineChart>
      <c:catAx>
        <c:axId val="1884887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88490496"/>
        <c:crosses val="autoZero"/>
        <c:auto val="1"/>
        <c:lblAlgn val="ctr"/>
        <c:lblOffset val="100"/>
        <c:noMultiLvlLbl val="0"/>
      </c:catAx>
      <c:valAx>
        <c:axId val="18849049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da-DK"/>
                  <a:t>Antal forløb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8848870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85FDC9-465C-4951-BA3B-C2B8E706EFAF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A372E3FD-0C76-4E5D-8D1A-79E98D40DE24}">
      <dgm:prSet phldrT="[Tekst]"/>
      <dgm:spPr/>
      <dgm:t>
        <a:bodyPr/>
        <a:lstStyle/>
        <a:p>
          <a:r>
            <a:rPr lang="da-DK" dirty="0" smtClean="0"/>
            <a:t>Politisk fokus</a:t>
          </a:r>
          <a:endParaRPr lang="da-DK" dirty="0"/>
        </a:p>
      </dgm:t>
    </dgm:pt>
    <dgm:pt modelId="{84358542-AD2D-496D-B595-943242E06920}" type="parTrans" cxnId="{59C57CCC-C49D-4690-A5D7-BE640BC2E9D9}">
      <dgm:prSet/>
      <dgm:spPr/>
      <dgm:t>
        <a:bodyPr/>
        <a:lstStyle/>
        <a:p>
          <a:endParaRPr lang="da-DK"/>
        </a:p>
      </dgm:t>
    </dgm:pt>
    <dgm:pt modelId="{4AD1D2B5-91FE-4B04-A8AB-BF8097E4AE53}" type="sibTrans" cxnId="{59C57CCC-C49D-4690-A5D7-BE640BC2E9D9}">
      <dgm:prSet/>
      <dgm:spPr/>
      <dgm:t>
        <a:bodyPr/>
        <a:lstStyle/>
        <a:p>
          <a:endParaRPr lang="da-DK"/>
        </a:p>
      </dgm:t>
    </dgm:pt>
    <dgm:pt modelId="{9068A533-4C12-4A15-9D6D-6308F934D70C}">
      <dgm:prSet phldrT="[Tekst]"/>
      <dgm:spPr/>
      <dgm:t>
        <a:bodyPr/>
        <a:lstStyle/>
        <a:p>
          <a:r>
            <a:rPr lang="da-DK" dirty="0" smtClean="0"/>
            <a:t>Lokalt forankret i Udvidet Erhvervsservice med fokus på </a:t>
          </a:r>
          <a:r>
            <a:rPr lang="da-DK" b="1" dirty="0" smtClean="0"/>
            <a:t>formidling</a:t>
          </a:r>
          <a:r>
            <a:rPr lang="da-DK" dirty="0" smtClean="0"/>
            <a:t> via et stærkt virksomhedsnetværk</a:t>
          </a:r>
          <a:endParaRPr lang="da-DK" dirty="0"/>
        </a:p>
      </dgm:t>
    </dgm:pt>
    <dgm:pt modelId="{FA7CBBEF-9606-4025-B832-41462EF112A7}" type="parTrans" cxnId="{03AA7B84-FB18-4CE1-B5D8-34F3572B7FD9}">
      <dgm:prSet/>
      <dgm:spPr/>
      <dgm:t>
        <a:bodyPr/>
        <a:lstStyle/>
        <a:p>
          <a:endParaRPr lang="da-DK"/>
        </a:p>
      </dgm:t>
    </dgm:pt>
    <dgm:pt modelId="{820686CE-4E0C-4440-BF86-543C331C3841}" type="sibTrans" cxnId="{03AA7B84-FB18-4CE1-B5D8-34F3572B7FD9}">
      <dgm:prSet/>
      <dgm:spPr/>
      <dgm:t>
        <a:bodyPr/>
        <a:lstStyle/>
        <a:p>
          <a:endParaRPr lang="da-DK"/>
        </a:p>
      </dgm:t>
    </dgm:pt>
    <dgm:pt modelId="{1650A05B-325F-4893-8CC5-9DDC3B6FBB82}">
      <dgm:prSet phldrT="[Tekst]"/>
      <dgm:spPr/>
      <dgm:t>
        <a:bodyPr/>
        <a:lstStyle/>
        <a:p>
          <a:r>
            <a:rPr lang="da-DK" dirty="0" smtClean="0"/>
            <a:t>Virksomhedskonsulenter med stort </a:t>
          </a:r>
          <a:r>
            <a:rPr lang="da-DK" b="1" dirty="0" smtClean="0"/>
            <a:t>V</a:t>
          </a:r>
          <a:endParaRPr lang="da-DK" b="1" dirty="0"/>
        </a:p>
      </dgm:t>
    </dgm:pt>
    <dgm:pt modelId="{75AA6960-F45E-498E-AD0B-DC54FD7B4D09}" type="parTrans" cxnId="{AF6B38E3-74CF-44A1-9729-D5992E70E84B}">
      <dgm:prSet/>
      <dgm:spPr/>
      <dgm:t>
        <a:bodyPr/>
        <a:lstStyle/>
        <a:p>
          <a:endParaRPr lang="da-DK"/>
        </a:p>
      </dgm:t>
    </dgm:pt>
    <dgm:pt modelId="{45D2476B-8E8C-4684-8167-1F093B7EE8B8}" type="sibTrans" cxnId="{AF6B38E3-74CF-44A1-9729-D5992E70E84B}">
      <dgm:prSet/>
      <dgm:spPr/>
      <dgm:t>
        <a:bodyPr/>
        <a:lstStyle/>
        <a:p>
          <a:endParaRPr lang="da-DK"/>
        </a:p>
      </dgm:t>
    </dgm:pt>
    <dgm:pt modelId="{2DBA1625-53A5-4B63-A500-00C3233DEDEB}" type="pres">
      <dgm:prSet presAssocID="{5D85FDC9-465C-4951-BA3B-C2B8E706EFAF}" presName="compositeShape" presStyleCnt="0">
        <dgm:presLayoutVars>
          <dgm:dir/>
          <dgm:resizeHandles/>
        </dgm:presLayoutVars>
      </dgm:prSet>
      <dgm:spPr/>
    </dgm:pt>
    <dgm:pt modelId="{54D940BB-5115-4F69-9964-1BB616D650C9}" type="pres">
      <dgm:prSet presAssocID="{5D85FDC9-465C-4951-BA3B-C2B8E706EFAF}" presName="pyramid" presStyleLbl="node1" presStyleIdx="0" presStyleCnt="1"/>
      <dgm:spPr/>
    </dgm:pt>
    <dgm:pt modelId="{6DA9886F-DF82-409C-BA0D-965414925616}" type="pres">
      <dgm:prSet presAssocID="{5D85FDC9-465C-4951-BA3B-C2B8E706EFAF}" presName="theList" presStyleCnt="0"/>
      <dgm:spPr/>
    </dgm:pt>
    <dgm:pt modelId="{7AE4CE10-C46D-4E7E-8D12-29E99E71D361}" type="pres">
      <dgm:prSet presAssocID="{A372E3FD-0C76-4E5D-8D1A-79E98D40DE24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06CD16C0-4BF4-4ECB-8638-742EB358F4A9}" type="pres">
      <dgm:prSet presAssocID="{A372E3FD-0C76-4E5D-8D1A-79E98D40DE24}" presName="aSpace" presStyleCnt="0"/>
      <dgm:spPr/>
    </dgm:pt>
    <dgm:pt modelId="{E20FA485-29DB-4212-B484-74E8134F9888}" type="pres">
      <dgm:prSet presAssocID="{9068A533-4C12-4A15-9D6D-6308F934D70C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72765CCC-B8B3-4660-A3E2-665B7A465536}" type="pres">
      <dgm:prSet presAssocID="{9068A533-4C12-4A15-9D6D-6308F934D70C}" presName="aSpace" presStyleCnt="0"/>
      <dgm:spPr/>
    </dgm:pt>
    <dgm:pt modelId="{28766853-4229-4AD9-996D-90A64B4EAA32}" type="pres">
      <dgm:prSet presAssocID="{1650A05B-325F-4893-8CC5-9DDC3B6FBB82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21B0964A-B0EF-41EF-8252-4D4D871CFA93}" type="pres">
      <dgm:prSet presAssocID="{1650A05B-325F-4893-8CC5-9DDC3B6FBB82}" presName="aSpace" presStyleCnt="0"/>
      <dgm:spPr/>
    </dgm:pt>
  </dgm:ptLst>
  <dgm:cxnLst>
    <dgm:cxn modelId="{AF6B38E3-74CF-44A1-9729-D5992E70E84B}" srcId="{5D85FDC9-465C-4951-BA3B-C2B8E706EFAF}" destId="{1650A05B-325F-4893-8CC5-9DDC3B6FBB82}" srcOrd="2" destOrd="0" parTransId="{75AA6960-F45E-498E-AD0B-DC54FD7B4D09}" sibTransId="{45D2476B-8E8C-4684-8167-1F093B7EE8B8}"/>
    <dgm:cxn modelId="{8ECCDE69-4D89-473C-A77F-9D64F35D6F76}" type="presOf" srcId="{A372E3FD-0C76-4E5D-8D1A-79E98D40DE24}" destId="{7AE4CE10-C46D-4E7E-8D12-29E99E71D361}" srcOrd="0" destOrd="0" presId="urn:microsoft.com/office/officeart/2005/8/layout/pyramid2"/>
    <dgm:cxn modelId="{5CCD05AA-CAB5-4D5F-AD14-C3FE4E1F62D9}" type="presOf" srcId="{1650A05B-325F-4893-8CC5-9DDC3B6FBB82}" destId="{28766853-4229-4AD9-996D-90A64B4EAA32}" srcOrd="0" destOrd="0" presId="urn:microsoft.com/office/officeart/2005/8/layout/pyramid2"/>
    <dgm:cxn modelId="{B67F0BD1-BEA1-45F7-8A85-9D672DACF50A}" type="presOf" srcId="{9068A533-4C12-4A15-9D6D-6308F934D70C}" destId="{E20FA485-29DB-4212-B484-74E8134F9888}" srcOrd="0" destOrd="0" presId="urn:microsoft.com/office/officeart/2005/8/layout/pyramid2"/>
    <dgm:cxn modelId="{E367ED07-0161-4596-AB98-D86271945202}" type="presOf" srcId="{5D85FDC9-465C-4951-BA3B-C2B8E706EFAF}" destId="{2DBA1625-53A5-4B63-A500-00C3233DEDEB}" srcOrd="0" destOrd="0" presId="urn:microsoft.com/office/officeart/2005/8/layout/pyramid2"/>
    <dgm:cxn modelId="{59C57CCC-C49D-4690-A5D7-BE640BC2E9D9}" srcId="{5D85FDC9-465C-4951-BA3B-C2B8E706EFAF}" destId="{A372E3FD-0C76-4E5D-8D1A-79E98D40DE24}" srcOrd="0" destOrd="0" parTransId="{84358542-AD2D-496D-B595-943242E06920}" sibTransId="{4AD1D2B5-91FE-4B04-A8AB-BF8097E4AE53}"/>
    <dgm:cxn modelId="{03AA7B84-FB18-4CE1-B5D8-34F3572B7FD9}" srcId="{5D85FDC9-465C-4951-BA3B-C2B8E706EFAF}" destId="{9068A533-4C12-4A15-9D6D-6308F934D70C}" srcOrd="1" destOrd="0" parTransId="{FA7CBBEF-9606-4025-B832-41462EF112A7}" sibTransId="{820686CE-4E0C-4440-BF86-543C331C3841}"/>
    <dgm:cxn modelId="{1BFCA1BD-3D16-47DA-95A3-EE881FFAD52C}" type="presParOf" srcId="{2DBA1625-53A5-4B63-A500-00C3233DEDEB}" destId="{54D940BB-5115-4F69-9964-1BB616D650C9}" srcOrd="0" destOrd="0" presId="urn:microsoft.com/office/officeart/2005/8/layout/pyramid2"/>
    <dgm:cxn modelId="{C7EE57B3-F057-4FB3-B0AD-A2F8477F2BFB}" type="presParOf" srcId="{2DBA1625-53A5-4B63-A500-00C3233DEDEB}" destId="{6DA9886F-DF82-409C-BA0D-965414925616}" srcOrd="1" destOrd="0" presId="urn:microsoft.com/office/officeart/2005/8/layout/pyramid2"/>
    <dgm:cxn modelId="{436FC9B4-F776-4160-A159-37E1DFABF0DD}" type="presParOf" srcId="{6DA9886F-DF82-409C-BA0D-965414925616}" destId="{7AE4CE10-C46D-4E7E-8D12-29E99E71D361}" srcOrd="0" destOrd="0" presId="urn:microsoft.com/office/officeart/2005/8/layout/pyramid2"/>
    <dgm:cxn modelId="{F5783A44-0667-4058-945C-6567B41BEB13}" type="presParOf" srcId="{6DA9886F-DF82-409C-BA0D-965414925616}" destId="{06CD16C0-4BF4-4ECB-8638-742EB358F4A9}" srcOrd="1" destOrd="0" presId="urn:microsoft.com/office/officeart/2005/8/layout/pyramid2"/>
    <dgm:cxn modelId="{1EC04494-7274-4368-B393-94933E7BB7CD}" type="presParOf" srcId="{6DA9886F-DF82-409C-BA0D-965414925616}" destId="{E20FA485-29DB-4212-B484-74E8134F9888}" srcOrd="2" destOrd="0" presId="urn:microsoft.com/office/officeart/2005/8/layout/pyramid2"/>
    <dgm:cxn modelId="{C04E657B-183A-4286-836A-D3DEAE6D8B2D}" type="presParOf" srcId="{6DA9886F-DF82-409C-BA0D-965414925616}" destId="{72765CCC-B8B3-4660-A3E2-665B7A465536}" srcOrd="3" destOrd="0" presId="urn:microsoft.com/office/officeart/2005/8/layout/pyramid2"/>
    <dgm:cxn modelId="{ECD13716-8A31-4EFE-BD66-EDB6374AF3E9}" type="presParOf" srcId="{6DA9886F-DF82-409C-BA0D-965414925616}" destId="{28766853-4229-4AD9-996D-90A64B4EAA32}" srcOrd="4" destOrd="0" presId="urn:microsoft.com/office/officeart/2005/8/layout/pyramid2"/>
    <dgm:cxn modelId="{F944B3ED-CC16-4026-9CDF-D6D7B9807201}" type="presParOf" srcId="{6DA9886F-DF82-409C-BA0D-965414925616}" destId="{21B0964A-B0EF-41EF-8252-4D4D871CFA9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C4A409-4CAE-413C-A4E8-20374B55AE59}" type="doc">
      <dgm:prSet loTypeId="urn:microsoft.com/office/officeart/2005/8/layout/pyramid3" loCatId="pyramid" qsTypeId="urn:microsoft.com/office/officeart/2005/8/quickstyle/simple4" qsCatId="simple" csTypeId="urn:microsoft.com/office/officeart/2005/8/colors/colorful1" csCatId="colorful" phldr="1"/>
      <dgm:spPr/>
    </dgm:pt>
    <dgm:pt modelId="{2D446462-5664-4CA1-B3FB-432882604F65}">
      <dgm:prSet phldrT="[Tekst]" custT="1"/>
      <dgm:spPr/>
      <dgm:t>
        <a:bodyPr/>
        <a:lstStyle/>
        <a:p>
          <a:r>
            <a:rPr lang="da-DK" sz="3200" dirty="0" smtClean="0"/>
            <a:t>Politisk beslutning</a:t>
          </a:r>
          <a:endParaRPr lang="da-DK" sz="3200" dirty="0"/>
        </a:p>
      </dgm:t>
    </dgm:pt>
    <dgm:pt modelId="{A55A60F4-2245-4C89-8563-68E4DAA16F84}" type="parTrans" cxnId="{FA489611-0F79-4AC2-B6D8-2FF76D1AC0C5}">
      <dgm:prSet/>
      <dgm:spPr/>
      <dgm:t>
        <a:bodyPr/>
        <a:lstStyle/>
        <a:p>
          <a:endParaRPr lang="da-DK"/>
        </a:p>
      </dgm:t>
    </dgm:pt>
    <dgm:pt modelId="{FAD2CA8F-8FA3-4999-B83D-E6690E205D92}" type="sibTrans" cxnId="{FA489611-0F79-4AC2-B6D8-2FF76D1AC0C5}">
      <dgm:prSet/>
      <dgm:spPr/>
      <dgm:t>
        <a:bodyPr/>
        <a:lstStyle/>
        <a:p>
          <a:endParaRPr lang="da-DK"/>
        </a:p>
      </dgm:t>
    </dgm:pt>
    <dgm:pt modelId="{DD068135-FFF4-4149-9AC1-5601AC0D4F96}">
      <dgm:prSet phldrT="[Tekst]" custT="1"/>
      <dgm:spPr/>
      <dgm:t>
        <a:bodyPr/>
        <a:lstStyle/>
        <a:p>
          <a:r>
            <a:rPr lang="da-DK" sz="2600" dirty="0" smtClean="0"/>
            <a:t>Job3</a:t>
          </a:r>
        </a:p>
      </dgm:t>
    </dgm:pt>
    <dgm:pt modelId="{8FE65A27-9B7B-46EC-B5EE-37A0F36F3614}" type="parTrans" cxnId="{B11E099D-6369-415F-B0D0-443F8946488B}">
      <dgm:prSet/>
      <dgm:spPr/>
      <dgm:t>
        <a:bodyPr/>
        <a:lstStyle/>
        <a:p>
          <a:endParaRPr lang="da-DK"/>
        </a:p>
      </dgm:t>
    </dgm:pt>
    <dgm:pt modelId="{3CD954B4-59BD-4B8C-B498-F4359FD36210}" type="sibTrans" cxnId="{B11E099D-6369-415F-B0D0-443F8946488B}">
      <dgm:prSet/>
      <dgm:spPr/>
      <dgm:t>
        <a:bodyPr/>
        <a:lstStyle/>
        <a:p>
          <a:endParaRPr lang="da-DK"/>
        </a:p>
      </dgm:t>
    </dgm:pt>
    <dgm:pt modelId="{A125E2A1-3D35-4D95-9BCD-93DE12CE4A73}">
      <dgm:prSet/>
      <dgm:spPr/>
      <dgm:t>
        <a:bodyPr/>
        <a:lstStyle/>
        <a:p>
          <a:endParaRPr lang="da-DK"/>
        </a:p>
      </dgm:t>
    </dgm:pt>
    <dgm:pt modelId="{D2A3631B-E173-43EE-9BBD-9CCFEA926876}" type="parTrans" cxnId="{814E062D-9F68-4698-9B90-9DEE2B25F284}">
      <dgm:prSet/>
      <dgm:spPr/>
      <dgm:t>
        <a:bodyPr/>
        <a:lstStyle/>
        <a:p>
          <a:endParaRPr lang="da-DK"/>
        </a:p>
      </dgm:t>
    </dgm:pt>
    <dgm:pt modelId="{C06EA74D-AFDA-422C-BFAB-2AC107CEAFE8}" type="sibTrans" cxnId="{814E062D-9F68-4698-9B90-9DEE2B25F284}">
      <dgm:prSet/>
      <dgm:spPr/>
      <dgm:t>
        <a:bodyPr/>
        <a:lstStyle/>
        <a:p>
          <a:endParaRPr lang="da-DK"/>
        </a:p>
      </dgm:t>
    </dgm:pt>
    <dgm:pt modelId="{DF310270-1864-41EA-B6A8-48F24987473B}" type="pres">
      <dgm:prSet presAssocID="{95C4A409-4CAE-413C-A4E8-20374B55AE59}" presName="Name0" presStyleCnt="0">
        <dgm:presLayoutVars>
          <dgm:dir/>
          <dgm:animLvl val="lvl"/>
          <dgm:resizeHandles val="exact"/>
        </dgm:presLayoutVars>
      </dgm:prSet>
      <dgm:spPr/>
    </dgm:pt>
    <dgm:pt modelId="{8F434544-DE1D-488B-87D8-84B37B98BED1}" type="pres">
      <dgm:prSet presAssocID="{2D446462-5664-4CA1-B3FB-432882604F65}" presName="Name8" presStyleCnt="0"/>
      <dgm:spPr/>
    </dgm:pt>
    <dgm:pt modelId="{2AA1AEB7-21C0-493E-9AD1-0C59E191428B}" type="pres">
      <dgm:prSet presAssocID="{2D446462-5664-4CA1-B3FB-432882604F65}" presName="level" presStyleLbl="node1" presStyleIdx="0" presStyleCnt="3" custScaleY="55530" custLinFactNeighborX="958" custLinFactNeighborY="-28463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7AC79C93-F2A8-4BD1-9A16-FBF3A63476FA}" type="pres">
      <dgm:prSet presAssocID="{2D446462-5664-4CA1-B3FB-432882604F6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42C856A0-3FF8-4C97-AA88-D4D911AD753E}" type="pres">
      <dgm:prSet presAssocID="{A125E2A1-3D35-4D95-9BCD-93DE12CE4A73}" presName="Name8" presStyleCnt="0"/>
      <dgm:spPr/>
    </dgm:pt>
    <dgm:pt modelId="{9503BF51-7760-48E7-8710-25D85B149DA1}" type="pres">
      <dgm:prSet presAssocID="{A125E2A1-3D35-4D95-9BCD-93DE12CE4A73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63A5BC6D-0A91-4A38-89A3-27E34EB047DD}" type="pres">
      <dgm:prSet presAssocID="{A125E2A1-3D35-4D95-9BCD-93DE12CE4A7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6A812254-BCA7-4F09-8808-E25E8B7405DB}" type="pres">
      <dgm:prSet presAssocID="{DD068135-FFF4-4149-9AC1-5601AC0D4F96}" presName="Name8" presStyleCnt="0"/>
      <dgm:spPr/>
    </dgm:pt>
    <dgm:pt modelId="{1EFE5DF5-16FB-45E6-A8EE-3CB4B1E4DE1A}" type="pres">
      <dgm:prSet presAssocID="{DD068135-FFF4-4149-9AC1-5601AC0D4F96}" presName="level" presStyleLbl="node1" presStyleIdx="2" presStyleCnt="3" custScaleX="101014" custScaleY="88038" custLinFactNeighborX="-11" custLinFactNeighborY="1713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503B74C0-81E3-4EB4-A34B-D366E8A28E86}" type="pres">
      <dgm:prSet presAssocID="{DD068135-FFF4-4149-9AC1-5601AC0D4F9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814E062D-9F68-4698-9B90-9DEE2B25F284}" srcId="{95C4A409-4CAE-413C-A4E8-20374B55AE59}" destId="{A125E2A1-3D35-4D95-9BCD-93DE12CE4A73}" srcOrd="1" destOrd="0" parTransId="{D2A3631B-E173-43EE-9BBD-9CCFEA926876}" sibTransId="{C06EA74D-AFDA-422C-BFAB-2AC107CEAFE8}"/>
    <dgm:cxn modelId="{B11E099D-6369-415F-B0D0-443F8946488B}" srcId="{95C4A409-4CAE-413C-A4E8-20374B55AE59}" destId="{DD068135-FFF4-4149-9AC1-5601AC0D4F96}" srcOrd="2" destOrd="0" parTransId="{8FE65A27-9B7B-46EC-B5EE-37A0F36F3614}" sibTransId="{3CD954B4-59BD-4B8C-B498-F4359FD36210}"/>
    <dgm:cxn modelId="{A6590F47-5D43-4201-98E3-C7CF78337735}" type="presOf" srcId="{A125E2A1-3D35-4D95-9BCD-93DE12CE4A73}" destId="{63A5BC6D-0A91-4A38-89A3-27E34EB047DD}" srcOrd="1" destOrd="0" presId="urn:microsoft.com/office/officeart/2005/8/layout/pyramid3"/>
    <dgm:cxn modelId="{14D51334-3AE7-4BAF-96F0-BC5588524610}" type="presOf" srcId="{DD068135-FFF4-4149-9AC1-5601AC0D4F96}" destId="{1EFE5DF5-16FB-45E6-A8EE-3CB4B1E4DE1A}" srcOrd="0" destOrd="0" presId="urn:microsoft.com/office/officeart/2005/8/layout/pyramid3"/>
    <dgm:cxn modelId="{29B6C40C-2703-4C10-910D-5B18CD34C9A1}" type="presOf" srcId="{95C4A409-4CAE-413C-A4E8-20374B55AE59}" destId="{DF310270-1864-41EA-B6A8-48F24987473B}" srcOrd="0" destOrd="0" presId="urn:microsoft.com/office/officeart/2005/8/layout/pyramid3"/>
    <dgm:cxn modelId="{FA489611-0F79-4AC2-B6D8-2FF76D1AC0C5}" srcId="{95C4A409-4CAE-413C-A4E8-20374B55AE59}" destId="{2D446462-5664-4CA1-B3FB-432882604F65}" srcOrd="0" destOrd="0" parTransId="{A55A60F4-2245-4C89-8563-68E4DAA16F84}" sibTransId="{FAD2CA8F-8FA3-4999-B83D-E6690E205D92}"/>
    <dgm:cxn modelId="{E87C3983-860B-4C24-B181-6FDD92983E11}" type="presOf" srcId="{2D446462-5664-4CA1-B3FB-432882604F65}" destId="{7AC79C93-F2A8-4BD1-9A16-FBF3A63476FA}" srcOrd="1" destOrd="0" presId="urn:microsoft.com/office/officeart/2005/8/layout/pyramid3"/>
    <dgm:cxn modelId="{F3976E32-85D8-49F7-B9D4-1EDF292CCE9A}" type="presOf" srcId="{DD068135-FFF4-4149-9AC1-5601AC0D4F96}" destId="{503B74C0-81E3-4EB4-A34B-D366E8A28E86}" srcOrd="1" destOrd="0" presId="urn:microsoft.com/office/officeart/2005/8/layout/pyramid3"/>
    <dgm:cxn modelId="{ADB75686-FEAF-4416-A15F-A287D47DFFF8}" type="presOf" srcId="{2D446462-5664-4CA1-B3FB-432882604F65}" destId="{2AA1AEB7-21C0-493E-9AD1-0C59E191428B}" srcOrd="0" destOrd="0" presId="urn:microsoft.com/office/officeart/2005/8/layout/pyramid3"/>
    <dgm:cxn modelId="{63C324A9-11BF-4B1C-B0BF-EA8ADF93C825}" type="presOf" srcId="{A125E2A1-3D35-4D95-9BCD-93DE12CE4A73}" destId="{9503BF51-7760-48E7-8710-25D85B149DA1}" srcOrd="0" destOrd="0" presId="urn:microsoft.com/office/officeart/2005/8/layout/pyramid3"/>
    <dgm:cxn modelId="{43878689-D5E4-4C75-8D06-55534F44E719}" type="presParOf" srcId="{DF310270-1864-41EA-B6A8-48F24987473B}" destId="{8F434544-DE1D-488B-87D8-84B37B98BED1}" srcOrd="0" destOrd="0" presId="urn:microsoft.com/office/officeart/2005/8/layout/pyramid3"/>
    <dgm:cxn modelId="{E8A5F5BA-D9A7-4EC5-A6AD-EF071BCF694F}" type="presParOf" srcId="{8F434544-DE1D-488B-87D8-84B37B98BED1}" destId="{2AA1AEB7-21C0-493E-9AD1-0C59E191428B}" srcOrd="0" destOrd="0" presId="urn:microsoft.com/office/officeart/2005/8/layout/pyramid3"/>
    <dgm:cxn modelId="{BD1DB4E4-2412-4B9E-AAC1-7A520C191522}" type="presParOf" srcId="{8F434544-DE1D-488B-87D8-84B37B98BED1}" destId="{7AC79C93-F2A8-4BD1-9A16-FBF3A63476FA}" srcOrd="1" destOrd="0" presId="urn:microsoft.com/office/officeart/2005/8/layout/pyramid3"/>
    <dgm:cxn modelId="{7D0F0AA9-54F9-4791-869E-0CD4D6685649}" type="presParOf" srcId="{DF310270-1864-41EA-B6A8-48F24987473B}" destId="{42C856A0-3FF8-4C97-AA88-D4D911AD753E}" srcOrd="1" destOrd="0" presId="urn:microsoft.com/office/officeart/2005/8/layout/pyramid3"/>
    <dgm:cxn modelId="{ED0C2893-8941-49D4-B925-7FD7ADDE8017}" type="presParOf" srcId="{42C856A0-3FF8-4C97-AA88-D4D911AD753E}" destId="{9503BF51-7760-48E7-8710-25D85B149DA1}" srcOrd="0" destOrd="0" presId="urn:microsoft.com/office/officeart/2005/8/layout/pyramid3"/>
    <dgm:cxn modelId="{3A003466-D31B-475B-94A5-781FA72BA460}" type="presParOf" srcId="{42C856A0-3FF8-4C97-AA88-D4D911AD753E}" destId="{63A5BC6D-0A91-4A38-89A3-27E34EB047DD}" srcOrd="1" destOrd="0" presId="urn:microsoft.com/office/officeart/2005/8/layout/pyramid3"/>
    <dgm:cxn modelId="{447B4E32-3754-4012-BBB0-7DC94F3CE040}" type="presParOf" srcId="{DF310270-1864-41EA-B6A8-48F24987473B}" destId="{6A812254-BCA7-4F09-8808-E25E8B7405DB}" srcOrd="2" destOrd="0" presId="urn:microsoft.com/office/officeart/2005/8/layout/pyramid3"/>
    <dgm:cxn modelId="{8C1C7BDC-93BA-4CD2-8105-832A55C20EC4}" type="presParOf" srcId="{6A812254-BCA7-4F09-8808-E25E8B7405DB}" destId="{1EFE5DF5-16FB-45E6-A8EE-3CB4B1E4DE1A}" srcOrd="0" destOrd="0" presId="urn:microsoft.com/office/officeart/2005/8/layout/pyramid3"/>
    <dgm:cxn modelId="{455B4E2A-404E-42FF-BAD4-A3F4CFF64000}" type="presParOf" srcId="{6A812254-BCA7-4F09-8808-E25E8B7405DB}" destId="{503B74C0-81E3-4EB4-A34B-D366E8A28E86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0.93195</cdr:y>
    </cdr:from>
    <cdr:to>
      <cdr:x>0.14681</cdr:x>
      <cdr:y>1</cdr:y>
    </cdr:to>
    <cdr:sp macro="" textlink="">
      <cdr:nvSpPr>
        <cdr:cNvPr id="2" name="Tekstfelt 5">
          <a:extLst xmlns:a="http://schemas.openxmlformats.org/drawingml/2006/main">
            <a:ext uri="{FF2B5EF4-FFF2-40B4-BE49-F238E27FC236}">
              <a16:creationId xmlns:a16="http://schemas.microsoft.com/office/drawing/2014/main" xmlns="" id="{18BA4A25-FDC8-48FE-85F1-2760A1620A90}"/>
            </a:ext>
          </a:extLst>
        </cdr:cNvPr>
        <cdr:cNvSpPr txBox="1"/>
      </cdr:nvSpPr>
      <cdr:spPr>
        <a:xfrm xmlns:a="http://schemas.openxmlformats.org/drawingml/2006/main">
          <a:off x="-593412" y="3793500"/>
          <a:ext cx="1411156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da-DK"/>
          </a:defPPr>
          <a:lvl1pPr marL="0" algn="l" defTabSz="995690" rtl="0" eaLnBrk="1" latinLnBrk="0" hangingPunct="1"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97845" algn="l" defTabSz="995690" rtl="0" eaLnBrk="1" latinLnBrk="0" hangingPunct="1"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95690" algn="l" defTabSz="995690" rtl="0" eaLnBrk="1" latinLnBrk="0" hangingPunct="1"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93535" algn="l" defTabSz="995690" rtl="0" eaLnBrk="1" latinLnBrk="0" hangingPunct="1"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91380" algn="l" defTabSz="995690" rtl="0" eaLnBrk="1" latinLnBrk="0" hangingPunct="1"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89225" algn="l" defTabSz="995690" rtl="0" eaLnBrk="1" latinLnBrk="0" hangingPunct="1"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987070" algn="l" defTabSz="995690" rtl="0" eaLnBrk="1" latinLnBrk="0" hangingPunct="1"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484916" algn="l" defTabSz="995690" rtl="0" eaLnBrk="1" latinLnBrk="0" hangingPunct="1"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982761" algn="l" defTabSz="995690" rtl="0" eaLnBrk="1" latinLnBrk="0" hangingPunct="1"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a-DK" sz="1200" dirty="0"/>
            <a:t>Kilde: Jobindsats.dk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89FEE-2A10-4CB4-86A4-A223FFC7CB02}" type="datetimeFigureOut">
              <a:rPr lang="da-DK" smtClean="0"/>
              <a:t>01-02-2018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CBD27F-965A-41C0-AE20-DD83EF9F579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470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B054A-B794-453E-B062-CC4A51E9B701}" type="slidenum">
              <a:rPr lang="da-DK" smtClean="0">
                <a:solidFill>
                  <a:prstClr val="black"/>
                </a:solidFill>
              </a:rPr>
              <a:pPr/>
              <a:t>15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657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1400" dirty="0" smtClean="0"/>
              <a:t>Hvad har I konkret gjort for at lykkes? </a:t>
            </a:r>
            <a:r>
              <a:rPr lang="da-DK" dirty="0" smtClean="0">
                <a:solidFill>
                  <a:schemeClr val="bg1">
                    <a:lumMod val="50000"/>
                  </a:schemeClr>
                </a:solidFill>
              </a:rPr>
              <a:t>(fx udbredt viden om indsatsen, tilføjet kompetencer, motiveret medarbejderne, tilpasset organisationen, ledelsesmæssigt fokus).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BBC5DE-AD22-4F3D-ACA0-7BCE3BEE26B9}" type="slidenum">
              <a:rPr lang="da-DK" smtClean="0">
                <a:solidFill>
                  <a:prstClr val="black"/>
                </a:solidFill>
              </a:rPr>
              <a:pPr>
                <a:defRPr/>
              </a:pPr>
              <a:t>58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539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 smtClean="0"/>
              <a:t>Angiv 3 eksempler på de vigtigste konkrete læringspunkter ift. den gennemførte proces?</a:t>
            </a:r>
            <a:r>
              <a:rPr lang="da-DK" dirty="0" smtClean="0"/>
              <a:t> 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BBC5DE-AD22-4F3D-ACA0-7BCE3BEE26B9}" type="slidenum">
              <a:rPr lang="da-DK" smtClean="0">
                <a:solidFill>
                  <a:prstClr val="black"/>
                </a:solidFill>
              </a:rPr>
              <a:pPr>
                <a:defRPr/>
              </a:pPr>
              <a:t>59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3952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400" dirty="0" smtClean="0"/>
              <a:t>Kan den succesfulde indsats overføres til andre ydelsesområder? </a:t>
            </a:r>
            <a:r>
              <a:rPr lang="da-DK" dirty="0" smtClean="0">
                <a:solidFill>
                  <a:schemeClr val="bg1">
                    <a:lumMod val="50000"/>
                  </a:schemeClr>
                </a:solidFill>
              </a:rPr>
              <a:t>(fx når vejen er banet på ét ydelsesområde bliver det lettere fordi man ved hvad der skal til, der kan være særlige forhold som gør sig gældende på de forskellige ydelsesområder).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 smtClean="0"/>
              <a:t>Hvilke tilpasninger skal der til for at indsatsen kan overføres, og hvilke forhold skal der være en særlig opmærksomhed på? </a:t>
            </a:r>
            <a:r>
              <a:rPr lang="da-DK" dirty="0" smtClean="0">
                <a:solidFill>
                  <a:schemeClr val="bg1">
                    <a:lumMod val="50000"/>
                  </a:schemeClr>
                </a:solidFill>
              </a:rPr>
              <a:t>(fx organisering, kompetenceudvikling og ledelsesinvolvering). 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BBC5DE-AD22-4F3D-ACA0-7BCE3BEE26B9}" type="slidenum">
              <a:rPr lang="da-DK" smtClean="0">
                <a:solidFill>
                  <a:prstClr val="black"/>
                </a:solidFill>
              </a:rPr>
              <a:pPr>
                <a:defRPr/>
              </a:pPr>
              <a:t>60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638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B054A-B794-453E-B062-CC4A51E9B701}" type="slidenum">
              <a:rPr lang="da-DK" smtClean="0">
                <a:solidFill>
                  <a:prstClr val="black"/>
                </a:solidFill>
              </a:rPr>
              <a:pPr/>
              <a:t>16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51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B054A-B794-453E-B062-CC4A51E9B701}" type="slidenum">
              <a:rPr lang="da-DK" smtClean="0">
                <a:solidFill>
                  <a:prstClr val="black"/>
                </a:solidFill>
              </a:rPr>
              <a:pPr/>
              <a:t>17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808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B054A-B794-453E-B062-CC4A51E9B701}" type="slidenum">
              <a:rPr lang="da-DK" smtClean="0">
                <a:solidFill>
                  <a:prstClr val="black"/>
                </a:solidFill>
              </a:rPr>
              <a:pPr/>
              <a:t>18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712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B054A-B794-453E-B062-CC4A51E9B701}" type="slidenum">
              <a:rPr lang="da-DK" smtClean="0">
                <a:solidFill>
                  <a:prstClr val="black"/>
                </a:solidFill>
              </a:rPr>
              <a:pPr/>
              <a:t>19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527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3958741-5725-45DF-95E9-F622D6D8FFB9}" type="slidenum">
              <a:rPr lang="da-DK" altLang="da-DK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31</a:t>
            </a:fld>
            <a:endParaRPr lang="da-DK" altLang="da-DK" smtClean="0">
              <a:solidFill>
                <a:prstClr val="black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a-DK" altLang="da-DK" smtClean="0"/>
          </a:p>
        </p:txBody>
      </p:sp>
    </p:spTree>
    <p:extLst>
      <p:ext uri="{BB962C8B-B14F-4D97-AF65-F5344CB8AC3E}">
        <p14:creationId xmlns:p14="http://schemas.microsoft.com/office/powerpoint/2010/main" val="3731226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1267" name="Pladsholder til no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a-DK" altLang="da-DK" smtClean="0"/>
          </a:p>
        </p:txBody>
      </p:sp>
      <p:sp>
        <p:nvSpPr>
          <p:cNvPr id="11268" name="Pladsholder til dias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41E2859-5BD4-490C-8452-292B49464982}" type="slidenum">
              <a:rPr lang="da-DK" altLang="da-DK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32</a:t>
            </a:fld>
            <a:endParaRPr lang="da-DK" altLang="da-DK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126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BBC5DE-AD22-4F3D-ACA0-7BCE3BEE26B9}" type="slidenum">
              <a:rPr lang="da-DK" smtClean="0">
                <a:solidFill>
                  <a:prstClr val="black"/>
                </a:solidFill>
              </a:rPr>
              <a:pPr>
                <a:defRPr/>
              </a:pPr>
              <a:t>56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888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400" dirty="0" smtClean="0"/>
              <a:t>Hvad er baggrunden for at I er lykkedes med indsatsen? </a:t>
            </a:r>
            <a:r>
              <a:rPr lang="da-DK" dirty="0" smtClean="0">
                <a:solidFill>
                  <a:schemeClr val="bg1">
                    <a:lumMod val="50000"/>
                  </a:schemeClr>
                </a:solidFill>
              </a:rPr>
              <a:t>(fx økonomisk begrundet, lovkrav, politisk ønske, båret af enkeltpersoner mv.)</a:t>
            </a:r>
          </a:p>
          <a:p>
            <a:endParaRPr lang="da-DK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BBC5DE-AD22-4F3D-ACA0-7BCE3BEE26B9}" type="slidenum">
              <a:rPr lang="da-DK" smtClean="0">
                <a:solidFill>
                  <a:prstClr val="black"/>
                </a:solidFill>
              </a:rPr>
              <a:pPr>
                <a:defRPr/>
              </a:pPr>
              <a:t>57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013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09"/>
            <a:ext cx="9144000" cy="677198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C4ACC438-CDB6-49AE-A3A9-995AACAEC38C}" type="datetime2">
              <a:rPr lang="da-DK" smtClean="0"/>
              <a:pPr/>
              <a:t>1. februar 2018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3F1B-497F-4733-965A-2203AEC21FC2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29744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09"/>
            <a:ext cx="9144000" cy="677198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DA41-3F41-4304-A007-3E1F29A69FFD}" type="datetime2">
              <a:rPr lang="da-DK" smtClean="0"/>
              <a:t>1. februar 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3F1B-497F-4733-965A-2203AEC21F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16733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87907" y="-1142718"/>
            <a:ext cx="6770368" cy="914182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AB04F-3165-4E9F-8FA8-0B109ECAF3CD}" type="datetime2">
              <a:rPr lang="da-DK" smtClean="0"/>
              <a:t>1. februar 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3F1B-497F-4733-965A-2203AEC21F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83292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87907" y="-1142718"/>
            <a:ext cx="6770368" cy="9141822"/>
          </a:xfrm>
          <a:prstGeom prst="rect">
            <a:avLst/>
          </a:prstGeom>
        </p:spPr>
      </p:pic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78787-A8BD-468B-AE68-ED2C984FC188}" type="datetime2">
              <a:rPr lang="da-DK" smtClean="0"/>
              <a:t>1. februar 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3F1B-497F-4733-965A-2203AEC21F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52604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:\IS-GRAFISK\GRAFISK FÆLLES-ARBEJDSMAPPE\LOGOER\LTK\LTK_Vandret\LTK_Line_PNG\LTK_Logo-Line-SH_1200px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384932" y="294089"/>
            <a:ext cx="1663991" cy="32651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el 3"/>
          <p:cNvSpPr>
            <a:spLocks noGrp="1"/>
          </p:cNvSpPr>
          <p:nvPr userDrawn="1">
            <p:ph type="title"/>
          </p:nvPr>
        </p:nvSpPr>
        <p:spPr>
          <a:xfrm>
            <a:off x="508081" y="1404370"/>
            <a:ext cx="8219287" cy="1142809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endParaRPr lang="da-DK" sz="39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Pladsholder til indhold 6"/>
          <p:cNvSpPr>
            <a:spLocks noGrp="1"/>
          </p:cNvSpPr>
          <p:nvPr userDrawn="1">
            <p:ph idx="4294967295"/>
          </p:nvPr>
        </p:nvSpPr>
        <p:spPr>
          <a:xfrm>
            <a:off x="508081" y="3037136"/>
            <a:ext cx="8219287" cy="3431352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sz="19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922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:\IS-GRAFISK\GRAFISK FÆLLES-ARBEJDSMAPPE\LOGOER\LTK\LTK_Vandret\LTK_Line_PNG\LTK_Logo-Line-SH_1200px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384931" y="294089"/>
            <a:ext cx="1663992" cy="32651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el 3"/>
          <p:cNvSpPr>
            <a:spLocks noGrp="1"/>
          </p:cNvSpPr>
          <p:nvPr userDrawn="1">
            <p:ph type="title"/>
          </p:nvPr>
        </p:nvSpPr>
        <p:spPr>
          <a:xfrm>
            <a:off x="508081" y="1404370"/>
            <a:ext cx="8219287" cy="1142809"/>
          </a:xfrm>
        </p:spPr>
        <p:txBody>
          <a:bodyPr>
            <a:normAutofit/>
          </a:bodyPr>
          <a:lstStyle/>
          <a:p>
            <a:pPr algn="l"/>
            <a:endParaRPr lang="da-DK" sz="3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Pladsholder til indhold 6"/>
          <p:cNvSpPr>
            <a:spLocks noGrp="1"/>
          </p:cNvSpPr>
          <p:nvPr userDrawn="1">
            <p:ph idx="1"/>
          </p:nvPr>
        </p:nvSpPr>
        <p:spPr>
          <a:xfrm>
            <a:off x="508081" y="3037136"/>
            <a:ext cx="8219287" cy="3431352"/>
          </a:xfrm>
        </p:spPr>
        <p:txBody>
          <a:bodyPr>
            <a:normAutofit/>
          </a:bodyPr>
          <a:lstStyle/>
          <a:p>
            <a:endParaRPr lang="da-DK" sz="1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556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363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727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090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4544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8180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1816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05452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49089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6B1F0-AF19-4729-B490-91B68B28B794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01-02-2018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67AE0-A36E-4DE2-8FB0-72C2306B85AE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020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9DE98-3240-4D6B-BC21-76A68A9F9573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01-02-2018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67AE0-A36E-4DE2-8FB0-72C2306B85AE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526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6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6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F09A8-50C7-4E52-8826-3D71F369E350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01-02-2018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67AE0-A36E-4DE2-8FB0-72C2306B85AE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1434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938D6-E5C9-42D0-A169-22E0FFABE62C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01-02-2018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67AE0-A36E-4DE2-8FB0-72C2306B85AE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1472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24D1C-EC9F-4B08-ABA4-96C6BF420294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01-02-2018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67AE0-A36E-4DE2-8FB0-72C2306B85AE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118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09"/>
            <a:ext cx="9144000" cy="677198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C583C-2984-4AC0-89EF-A05CCF3FD84A}" type="datetime2">
              <a:rPr lang="da-DK" smtClean="0"/>
              <a:t>1. februar 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3F1B-497F-4733-965A-2203AEC21F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29916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49" cy="585311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36361" indent="0">
              <a:buNone/>
              <a:defRPr sz="1100"/>
            </a:lvl2pPr>
            <a:lvl3pPr marL="872722" indent="0">
              <a:buNone/>
              <a:defRPr sz="1000"/>
            </a:lvl3pPr>
            <a:lvl4pPr marL="1309083" indent="0">
              <a:buNone/>
              <a:defRPr sz="900"/>
            </a:lvl4pPr>
            <a:lvl5pPr marL="1745445" indent="0">
              <a:buNone/>
              <a:defRPr sz="900"/>
            </a:lvl5pPr>
            <a:lvl6pPr marL="2181806" indent="0">
              <a:buNone/>
              <a:defRPr sz="900"/>
            </a:lvl6pPr>
            <a:lvl7pPr marL="2618167" indent="0">
              <a:buNone/>
              <a:defRPr sz="900"/>
            </a:lvl7pPr>
            <a:lvl8pPr marL="3054529" indent="0">
              <a:buNone/>
              <a:defRPr sz="900"/>
            </a:lvl8pPr>
            <a:lvl9pPr marL="349089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0654-0CC3-41D9-8C93-3A4CD97CD25A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01-02-2018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67AE0-A36E-4DE2-8FB0-72C2306B85AE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1054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36361" indent="0">
              <a:buNone/>
              <a:defRPr sz="2600"/>
            </a:lvl2pPr>
            <a:lvl3pPr marL="872722" indent="0">
              <a:buNone/>
              <a:defRPr sz="2300"/>
            </a:lvl3pPr>
            <a:lvl4pPr marL="1309083" indent="0">
              <a:buNone/>
              <a:defRPr sz="1900"/>
            </a:lvl4pPr>
            <a:lvl5pPr marL="1745445" indent="0">
              <a:buNone/>
              <a:defRPr sz="1900"/>
            </a:lvl5pPr>
            <a:lvl6pPr marL="2181806" indent="0">
              <a:buNone/>
              <a:defRPr sz="1900"/>
            </a:lvl6pPr>
            <a:lvl7pPr marL="2618167" indent="0">
              <a:buNone/>
              <a:defRPr sz="1900"/>
            </a:lvl7pPr>
            <a:lvl8pPr marL="3054529" indent="0">
              <a:buNone/>
              <a:defRPr sz="1900"/>
            </a:lvl8pPr>
            <a:lvl9pPr marL="3490890" indent="0">
              <a:buNone/>
              <a:defRPr sz="19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36361" indent="0">
              <a:buNone/>
              <a:defRPr sz="1100"/>
            </a:lvl2pPr>
            <a:lvl3pPr marL="872722" indent="0">
              <a:buNone/>
              <a:defRPr sz="1000"/>
            </a:lvl3pPr>
            <a:lvl4pPr marL="1309083" indent="0">
              <a:buNone/>
              <a:defRPr sz="900"/>
            </a:lvl4pPr>
            <a:lvl5pPr marL="1745445" indent="0">
              <a:buNone/>
              <a:defRPr sz="900"/>
            </a:lvl5pPr>
            <a:lvl6pPr marL="2181806" indent="0">
              <a:buNone/>
              <a:defRPr sz="900"/>
            </a:lvl6pPr>
            <a:lvl7pPr marL="2618167" indent="0">
              <a:buNone/>
              <a:defRPr sz="900"/>
            </a:lvl7pPr>
            <a:lvl8pPr marL="3054529" indent="0">
              <a:buNone/>
              <a:defRPr sz="900"/>
            </a:lvl8pPr>
            <a:lvl9pPr marL="349089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07B1-2914-4E82-978C-46ABA84400D6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01-02-2018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67AE0-A36E-4DE2-8FB0-72C2306B85AE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2520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DE938-CEE9-40FE-B4DA-0F06096A01EE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01-02-2018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67AE0-A36E-4DE2-8FB0-72C2306B85AE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1169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6DE84-60C5-40DA-A5F7-D9877279368A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01-02-2018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67AE0-A36E-4DE2-8FB0-72C2306B85AE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7779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14D1-49E3-448A-B016-F0E26709E2E4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01-02-2018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FB25-072E-480B-9DCB-EBB443352911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4063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14D1-49E3-448A-B016-F0E26709E2E4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01-02-2018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FB25-072E-480B-9DCB-EBB443352911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8048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14D1-49E3-448A-B016-F0E26709E2E4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01-02-2018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FB25-072E-480B-9DCB-EBB443352911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1215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14D1-49E3-448A-B016-F0E26709E2E4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01-02-2018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FB25-072E-480B-9DCB-EBB443352911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4782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14D1-49E3-448A-B016-F0E26709E2E4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01-02-2018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FB25-072E-480B-9DCB-EBB443352911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5389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14D1-49E3-448A-B016-F0E26709E2E4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01-02-2018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FB25-072E-480B-9DCB-EBB443352911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832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09"/>
            <a:ext cx="9144000" cy="677198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C289C-7A0F-4037-9657-FDC56D04B742}" type="datetime2">
              <a:rPr lang="da-DK" smtClean="0"/>
              <a:t>1. februar 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3F1B-497F-4733-965A-2203AEC21F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76860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14D1-49E3-448A-B016-F0E26709E2E4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01-02-2018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FB25-072E-480B-9DCB-EBB443352911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5484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14D1-49E3-448A-B016-F0E26709E2E4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01-02-2018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FB25-072E-480B-9DCB-EBB443352911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2331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14D1-49E3-448A-B016-F0E26709E2E4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01-02-2018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FB25-072E-480B-9DCB-EBB443352911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791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14D1-49E3-448A-B016-F0E26709E2E4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01-02-2018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FB25-072E-480B-9DCB-EBB443352911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2473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14D1-49E3-448A-B016-F0E26709E2E4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01-02-2018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FB25-072E-480B-9DCB-EBB443352911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3925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front 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0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685800" y="2060577"/>
            <a:ext cx="7772400" cy="1470025"/>
          </a:xfrm>
        </p:spPr>
        <p:txBody>
          <a:bodyPr/>
          <a:lstStyle>
            <a:lvl1pPr algn="r">
              <a:defRPr sz="255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Klik for at redigere titeltypografi i masteren</a:t>
            </a:r>
          </a:p>
        </p:txBody>
      </p:sp>
    </p:spTree>
    <p:extLst>
      <p:ext uri="{BB962C8B-B14F-4D97-AF65-F5344CB8AC3E}">
        <p14:creationId xmlns:p14="http://schemas.microsoft.com/office/powerpoint/2010/main" val="19250499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3DE8D-7A00-44B4-9780-4A7CBD97DD43}" type="slidenum">
              <a:rPr lang="da-DK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0067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C94469-BACB-485B-A0EC-4C370E7919B4}" type="slidenum">
              <a:rPr lang="da-DK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9786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1724A-9DAA-4786-8CE8-8858CD6C91CE}" type="slidenum">
              <a:rPr lang="da-DK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3217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E76B2-C79F-46BF-8159-EFE9FE4039B0}" type="slidenum">
              <a:rPr lang="da-DK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61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09"/>
            <a:ext cx="9144000" cy="677198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E04A-3B90-46F5-96E5-A05F915E21CF}" type="datetime2">
              <a:rPr lang="da-DK" smtClean="0"/>
              <a:t>1. februar 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3F1B-497F-4733-965A-2203AEC21F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87553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B470A-EF42-4442-813E-82C33A93ADF3}" type="slidenum">
              <a:rPr lang="da-DK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6845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E75B4-CCC1-4E07-B1FC-F7C486FBE2EF}" type="slidenum">
              <a:rPr lang="da-DK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2171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5D666-07DC-4DFC-9310-79AE83FB65A4}" type="slidenum">
              <a:rPr lang="da-DK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7786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E8B88-43AA-436A-841F-1A62213E1D0E}" type="slidenum">
              <a:rPr lang="da-DK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8249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2E1A8-902D-4527-B9D3-9CB315E82CB2}" type="slidenum">
              <a:rPr lang="da-DK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5727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A2927-2242-44C7-9995-E30FF30179F8}" type="slidenum">
              <a:rPr lang="da-DK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2019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a-DK" noProof="0" smtClean="0"/>
              <a:t>Klik på ikonet for at tilføje et billede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69CFB-7DF6-4A57-866E-EE4DB18014EB}" type="slidenum">
              <a:rPr lang="da-DK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9246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5B6FB-356E-463C-A911-72DF13CB47BF}" type="slidenum">
              <a:rPr lang="da-DK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435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02287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602287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D2A69-252E-4226-83AF-816002B14A2E}" type="slidenum">
              <a:rPr lang="da-DK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8444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B1604-81A9-46F2-99D1-E08C2C5FA3D4}" type="slidenum">
              <a:rPr lang="da-DK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320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09"/>
            <a:ext cx="9144000" cy="677198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0C6B-29BE-4DBF-89F6-F842B3924481}" type="datetime2">
              <a:rPr lang="da-DK" smtClean="0"/>
              <a:t>1. februar 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3F1B-497F-4733-965A-2203AEC21F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977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A8D96-CB92-457B-AD67-C918340EA1D7}" type="slidenum">
              <a:rPr lang="da-DK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602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00E9C-2967-46AA-ADA7-FBE1757FA9D0}" type="slidenum">
              <a:rPr lang="da-DK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7453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052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714875" y="1600200"/>
            <a:ext cx="41052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E227B-A4B3-45A4-9413-2139B3CAFCBD}" type="slidenum">
              <a:rPr lang="da-DK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495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8E2D8-9C99-47F6-9AFB-147014569DF6}" type="slidenum">
              <a:rPr lang="da-DK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5871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FA737-5987-4B15-892E-1DB5C87B01B3}" type="slidenum">
              <a:rPr lang="da-DK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7520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F9C85-9778-4183-9722-EC3039DE2EE4}" type="slidenum">
              <a:rPr lang="da-DK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1838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9C5D8-ABA5-4C57-97E1-26EB10C5B341}" type="slidenum">
              <a:rPr lang="da-DK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749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B19AB-932C-4EF9-97A7-EEF857D36097}" type="slidenum">
              <a:rPr lang="da-DK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123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E0299-93D4-4697-BD01-2DC564F4DC5D}" type="slidenum">
              <a:rPr lang="da-DK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8008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729413" y="476250"/>
            <a:ext cx="2090737" cy="5649913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476250"/>
            <a:ext cx="6119813" cy="5649913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9ED84-42BF-4412-BE0C-05B548E3724A}" type="slidenum">
              <a:rPr lang="da-DK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296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2A17E-4513-43A6-B189-159AE92ACAC6}" type="datetime2">
              <a:rPr lang="da-DK" smtClean="0"/>
              <a:t>1. februar 2018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3F1B-497F-4733-965A-2203AEC21F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47007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10A275-6514-4542-A9A3-4984CD915E19}" type="slidenum">
              <a:rPr lang="da-DK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4251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DE40-435E-4932-94DD-0579C74A3604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01-02-2018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A03C-AF31-41A0-8231-210DDF47E55A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1132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DE40-435E-4932-94DD-0579C74A3604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01-02-2018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A03C-AF31-41A0-8231-210DDF47E55A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6752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DE40-435E-4932-94DD-0579C74A3604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01-02-2018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A03C-AF31-41A0-8231-210DDF47E55A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2910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DE40-435E-4932-94DD-0579C74A3604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01-02-2018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A03C-AF31-41A0-8231-210DDF47E55A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0658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DE40-435E-4932-94DD-0579C74A3604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01-02-2018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A03C-AF31-41A0-8231-210DDF47E55A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2365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DE40-435E-4932-94DD-0579C74A3604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01-02-2018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A03C-AF31-41A0-8231-210DDF47E55A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34428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DE40-435E-4932-94DD-0579C74A3604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01-02-2018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A03C-AF31-41A0-8231-210DDF47E55A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7914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DE40-435E-4932-94DD-0579C74A3604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01-02-2018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A03C-AF31-41A0-8231-210DDF47E55A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3107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DE40-435E-4932-94DD-0579C74A3604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01-02-2018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A03C-AF31-41A0-8231-210DDF47E55A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310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09"/>
            <a:ext cx="9144000" cy="677198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78B10-9397-491D-8188-5E10EB693B19}" type="datetime2">
              <a:rPr lang="da-DK" smtClean="0"/>
              <a:t>1. februar 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3F1B-497F-4733-965A-2203AEC21F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78402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DE40-435E-4932-94DD-0579C74A3604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01-02-2018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A03C-AF31-41A0-8231-210DDF47E55A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03605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DE40-435E-4932-94DD-0579C74A3604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01-02-2018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A03C-AF31-41A0-8231-210DDF47E55A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1996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6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6" y="4050836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4FD-AC66-4FD4-AF76-816F358BA4EA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01-02-2018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DFEA0-547B-4171-91B7-CEE21ED41A1A}" type="slidenum">
              <a:rPr lang="da-DK" smtClean="0">
                <a:solidFill>
                  <a:srgbClr val="FFC000"/>
                </a:solidFill>
              </a:rPr>
              <a:pPr/>
              <a:t>‹nr.›</a:t>
            </a:fld>
            <a:endParaRPr lang="da-DK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74165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4FD-AC66-4FD4-AF76-816F358BA4EA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01-02-2018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DFEA0-547B-4171-91B7-CEE21ED41A1A}" type="slidenum">
              <a:rPr lang="da-DK" smtClean="0">
                <a:solidFill>
                  <a:srgbClr val="FFC000"/>
                </a:solidFill>
              </a:rPr>
              <a:pPr/>
              <a:t>‹nr.›</a:t>
            </a:fld>
            <a:endParaRPr lang="da-DK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64636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700870"/>
            <a:ext cx="6347715" cy="182658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4FD-AC66-4FD4-AF76-816F358BA4EA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01-02-2018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DFEA0-547B-4171-91B7-CEE21ED41A1A}" type="slidenum">
              <a:rPr lang="da-DK" smtClean="0">
                <a:solidFill>
                  <a:srgbClr val="FFC000"/>
                </a:solidFill>
              </a:rPr>
              <a:pPr/>
              <a:t>‹nr.›</a:t>
            </a:fld>
            <a:endParaRPr lang="da-DK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28080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09600"/>
            <a:ext cx="6347714" cy="13208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60589"/>
            <a:ext cx="3088109" cy="388077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4FD-AC66-4FD4-AF76-816F358BA4EA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01-02-2018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DFEA0-547B-4171-91B7-CEE21ED41A1A}" type="slidenum">
              <a:rPr lang="da-DK" smtClean="0">
                <a:solidFill>
                  <a:srgbClr val="FFC000"/>
                </a:solidFill>
              </a:rPr>
              <a:pPr/>
              <a:t>‹nr.›</a:t>
            </a:fld>
            <a:endParaRPr lang="da-DK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08294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8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8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4FD-AC66-4FD4-AF76-816F358BA4EA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01-02-2018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DFEA0-547B-4171-91B7-CEE21ED41A1A}" type="slidenum">
              <a:rPr lang="da-DK" smtClean="0">
                <a:solidFill>
                  <a:srgbClr val="FFC000"/>
                </a:solidFill>
              </a:rPr>
              <a:pPr/>
              <a:t>‹nr.›</a:t>
            </a:fld>
            <a:endParaRPr lang="da-DK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1664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4FD-AC66-4FD4-AF76-816F358BA4EA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01-02-2018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DFEA0-547B-4171-91B7-CEE21ED41A1A}" type="slidenum">
              <a:rPr lang="da-DK" smtClean="0">
                <a:solidFill>
                  <a:srgbClr val="FFC000"/>
                </a:solidFill>
              </a:rPr>
              <a:pPr/>
              <a:t>‹nr.›</a:t>
            </a:fld>
            <a:endParaRPr lang="da-DK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59456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4FD-AC66-4FD4-AF76-816F358BA4EA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01-02-2018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DFEA0-547B-4171-91B7-CEE21ED41A1A}" type="slidenum">
              <a:rPr lang="da-DK" smtClean="0">
                <a:solidFill>
                  <a:srgbClr val="FFC000"/>
                </a:solidFill>
              </a:rPr>
              <a:pPr/>
              <a:t>‹nr.›</a:t>
            </a:fld>
            <a:endParaRPr lang="da-DK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35075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98604"/>
            <a:ext cx="2790182" cy="1278466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6" y="514927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4FD-AC66-4FD4-AF76-816F358BA4EA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01-02-2018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DFEA0-547B-4171-91B7-CEE21ED41A1A}" type="slidenum">
              <a:rPr lang="da-DK" smtClean="0">
                <a:solidFill>
                  <a:srgbClr val="FFC000"/>
                </a:solidFill>
              </a:rPr>
              <a:pPr/>
              <a:t>‹nr.›</a:t>
            </a:fld>
            <a:endParaRPr lang="da-DK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602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09"/>
            <a:ext cx="9144000" cy="6771982"/>
          </a:xfrm>
          <a:prstGeom prst="rect">
            <a:avLst/>
          </a:prstGeom>
        </p:spPr>
      </p:pic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1C535-365A-46E9-808D-1B56E06D7DC6}" type="datetime2">
              <a:rPr lang="da-DK" smtClean="0"/>
              <a:t>1. februar 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3F1B-497F-4733-965A-2203AEC21F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84176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600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4FD-AC66-4FD4-AF76-816F358BA4EA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01-02-2018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DFEA0-547B-4171-91B7-CEE21ED41A1A}" type="slidenum">
              <a:rPr lang="da-DK" smtClean="0">
                <a:solidFill>
                  <a:srgbClr val="FFC000"/>
                </a:solidFill>
              </a:rPr>
              <a:pPr/>
              <a:t>‹nr.›</a:t>
            </a:fld>
            <a:endParaRPr lang="da-DK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86859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4FD-AC66-4FD4-AF76-816F358BA4EA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01-02-2018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DFEA0-547B-4171-91B7-CEE21ED41A1A}" type="slidenum">
              <a:rPr lang="da-DK" smtClean="0">
                <a:solidFill>
                  <a:srgbClr val="FFC000"/>
                </a:solidFill>
              </a:rPr>
              <a:pPr/>
              <a:t>‹nr.›</a:t>
            </a:fld>
            <a:endParaRPr lang="da-DK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44103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6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5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4FD-AC66-4FD4-AF76-816F358BA4EA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01-02-2018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DFEA0-547B-4171-91B7-CEE21ED41A1A}" type="slidenum">
              <a:rPr lang="da-DK" smtClean="0">
                <a:solidFill>
                  <a:srgbClr val="FFC000"/>
                </a:solidFill>
              </a:rPr>
              <a:pPr/>
              <a:t>‹nr.›</a:t>
            </a:fld>
            <a:endParaRPr lang="da-DK">
              <a:solidFill>
                <a:srgbClr val="FFC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2" y="790378"/>
            <a:ext cx="457319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en-US" sz="6000" dirty="0">
                <a:ln w="3175" cmpd="sng"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700" y="2886556"/>
            <a:ext cx="457319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en-US" sz="6000" dirty="0">
                <a:ln w="3175" cmpd="sng"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558082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4FD-AC66-4FD4-AF76-816F358BA4EA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01-02-2018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DFEA0-547B-4171-91B7-CEE21ED41A1A}" type="slidenum">
              <a:rPr lang="da-DK" smtClean="0">
                <a:solidFill>
                  <a:srgbClr val="FFC000"/>
                </a:solidFill>
              </a:rPr>
              <a:pPr/>
              <a:t>‹nr.›</a:t>
            </a:fld>
            <a:endParaRPr lang="da-DK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52765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 med citat og nav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6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4FD-AC66-4FD4-AF76-816F358BA4EA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01-02-2018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DFEA0-547B-4171-91B7-CEE21ED41A1A}" type="slidenum">
              <a:rPr lang="da-DK" smtClean="0">
                <a:solidFill>
                  <a:srgbClr val="FFC000"/>
                </a:solidFill>
              </a:rPr>
              <a:pPr/>
              <a:t>‹nr.›</a:t>
            </a:fld>
            <a:endParaRPr lang="da-DK">
              <a:solidFill>
                <a:srgbClr val="FFC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2" y="790378"/>
            <a:ext cx="457319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en-US" sz="6000" dirty="0">
                <a:ln w="3175" cmpd="sng"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700" y="2886556"/>
            <a:ext cx="457319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en-US" sz="6000" dirty="0">
                <a:ln w="3175" cmpd="sng"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801125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dt eller fa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9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4FD-AC66-4FD4-AF76-816F358BA4EA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01-02-2018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DFEA0-547B-4171-91B7-CEE21ED41A1A}" type="slidenum">
              <a:rPr lang="da-DK" smtClean="0">
                <a:solidFill>
                  <a:srgbClr val="FFC000"/>
                </a:solidFill>
              </a:rPr>
              <a:pPr/>
              <a:t>‹nr.›</a:t>
            </a:fld>
            <a:endParaRPr lang="da-DK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52893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4FD-AC66-4FD4-AF76-816F358BA4EA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01-02-2018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DFEA0-547B-4171-91B7-CEE21ED41A1A}" type="slidenum">
              <a:rPr lang="da-DK" smtClean="0">
                <a:solidFill>
                  <a:srgbClr val="FFC000"/>
                </a:solidFill>
              </a:rPr>
              <a:pPr/>
              <a:t>‹nr.›</a:t>
            </a:fld>
            <a:endParaRPr lang="da-DK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54064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2"/>
            <a:ext cx="978812" cy="5251451"/>
          </a:xfrm>
        </p:spPr>
        <p:txBody>
          <a:bodyPr vert="eaVert" anchor="ctr"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2"/>
            <a:ext cx="5195026" cy="5251451"/>
          </a:xfr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4FD-AC66-4FD4-AF76-816F358BA4EA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01-02-2018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DFEA0-547B-4171-91B7-CEE21ED41A1A}" type="slidenum">
              <a:rPr lang="da-DK" smtClean="0">
                <a:solidFill>
                  <a:srgbClr val="FFC000"/>
                </a:solidFill>
              </a:rPr>
              <a:pPr/>
              <a:t>‹nr.›</a:t>
            </a:fld>
            <a:endParaRPr lang="da-DK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473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09"/>
            <a:ext cx="9144000" cy="677198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20357-5AAE-4852-8E8A-D6D3C7FDA14E}" type="datetime2">
              <a:rPr lang="da-DK" smtClean="0"/>
              <a:t>1. februar 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3F1B-497F-4733-965A-2203AEC21F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5968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10.jpe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9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11.jp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6" Type="http://schemas.openxmlformats.org/officeDocument/2006/relationships/slideLayout" Target="../slideLayouts/slideLayout87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926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2060847"/>
            <a:ext cx="8229600" cy="3816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C289C-7A0F-4037-9657-FDC56D04B742}" type="datetime2">
              <a:rPr lang="da-DK" smtClean="0"/>
              <a:t>1. februar 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3F1B-497F-4733-965A-2203AEC21F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7070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87272" tIns="43637" rIns="87272" bIns="43637" rtlCol="0" anchor="ctr">
            <a:normAutofit/>
          </a:bodyPr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87272" tIns="43637" rIns="87272" bIns="43637" rtlCol="0">
            <a:normAutofit/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 vert="horz" lIns="87272" tIns="43637" rIns="87272" bIns="4363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72722"/>
            <a:fld id="{622AB874-1274-4204-A13A-455BF816E6C3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 defTabSz="872722"/>
              <a:t>01-02-2018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87272" tIns="43637" rIns="87272" bIns="4363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72722"/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87272" tIns="43637" rIns="87272" bIns="4363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72722"/>
            <a:fld id="{12D67AE0-A36E-4DE2-8FB0-72C2306B85AE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 defTabSz="872722"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971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/>
  <p:txStyles>
    <p:titleStyle>
      <a:lvl1pPr algn="ctr" defTabSz="872722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7271" indent="-327271" algn="l" defTabSz="872722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09087" indent="-272726" algn="l" defTabSz="872722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0903" indent="-218181" algn="l" defTabSz="87272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264" indent="-218181" algn="l" defTabSz="872722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63626" indent="-218181" algn="l" defTabSz="872722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9987" indent="-218181" algn="l" defTabSz="87272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6348" indent="-218181" algn="l" defTabSz="87272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72709" indent="-218181" algn="l" defTabSz="87272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09070" indent="-218181" algn="l" defTabSz="87272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6361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72722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09083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45445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81806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18167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4529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0890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914D1-49E3-448A-B016-F0E26709E2E4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01-02-2018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2FB25-072E-480B-9DCB-EBB443352911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028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092825"/>
            <a:ext cx="1727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5513" y="6092825"/>
            <a:ext cx="18716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200" y="6092825"/>
            <a:ext cx="86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941830-DF01-431F-A17E-685E1E9987E7}" type="slidenum">
              <a:rPr lang="da-DK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a-DK">
              <a:solidFill>
                <a:srgbClr val="000000"/>
              </a:solidFill>
            </a:endParaRPr>
          </a:p>
        </p:txBody>
      </p:sp>
      <p:pic>
        <p:nvPicPr>
          <p:cNvPr id="9" name="Billede 7" descr="trekantomraadet-branding-bund-1-line-HVID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742113"/>
            <a:ext cx="14033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6887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76250"/>
            <a:ext cx="68516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Overskrift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36295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E10A275-6514-4542-A9A3-4984CD915E19}" type="slidenum">
              <a:rPr lang="da-DK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a-DK">
              <a:solidFill>
                <a:srgbClr val="000000"/>
              </a:solidFill>
            </a:endParaRPr>
          </a:p>
        </p:txBody>
      </p:sp>
      <p:pic>
        <p:nvPicPr>
          <p:cNvPr id="1031" name="Picture 7" descr="bundbjælke-uden-grafik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6963"/>
            <a:ext cx="9144000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Skive_Logo_Primaert_CMYK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215900"/>
            <a:ext cx="10795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414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BDE40-435E-4932-94DD-0579C74A3604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01-02-2018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6A03C-AF31-41A0-8231-210DDF47E55A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61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6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5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4FD-AC66-4FD4-AF76-816F358BA4EA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01-02-2018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5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7" y="6041365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3CDDFEA0-547B-4171-91B7-CEE21ED41A1A}" type="slidenum">
              <a:rPr lang="da-DK" smtClean="0">
                <a:solidFill>
                  <a:srgbClr val="FFC000"/>
                </a:solidFill>
              </a:rPr>
              <a:pPr/>
              <a:t>‹nr.›</a:t>
            </a:fld>
            <a:endParaRPr lang="da-DK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47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enindgang@skanderborg.d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5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9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81868" y="1858274"/>
            <a:ext cx="6733359" cy="1273507"/>
          </a:xfrm>
        </p:spPr>
        <p:txBody>
          <a:bodyPr>
            <a:normAutofit fontScale="90000"/>
          </a:bodyPr>
          <a:lstStyle/>
          <a:p>
            <a:r>
              <a:rPr lang="da-DK" dirty="0" smtClean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Virksomhedsrettet indsats </a:t>
            </a:r>
            <a:br>
              <a:rPr lang="da-DK" dirty="0" smtClean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dirty="0" smtClean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tværs</a:t>
            </a:r>
            <a:endParaRPr lang="da-DK" dirty="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466476" y="3590108"/>
            <a:ext cx="6400800" cy="847004"/>
          </a:xfrm>
        </p:spPr>
        <p:txBody>
          <a:bodyPr/>
          <a:lstStyle/>
          <a:p>
            <a:r>
              <a:rPr lang="da-DK" dirty="0" smtClean="0">
                <a:solidFill>
                  <a:srgbClr val="515151"/>
                </a:solidFill>
              </a:rPr>
              <a:t>Hedensted 21. september 2017</a:t>
            </a:r>
            <a:endParaRPr lang="da-DK" dirty="0">
              <a:solidFill>
                <a:srgbClr val="515151"/>
              </a:solidFill>
            </a:endParaRP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339A0-5D60-4687-836E-BE8226A939DA}" type="datetime2">
              <a:rPr lang="da-DK" smtClean="0"/>
              <a:t>1. februar 2018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5710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/>
        </p:nvSpPr>
        <p:spPr>
          <a:xfrm>
            <a:off x="772307" y="1529497"/>
            <a:ext cx="7184069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da-DK" dirty="0" smtClean="0">
                <a:solidFill>
                  <a:srgbClr val="000000"/>
                </a:solidFill>
              </a:rPr>
              <a:t>Samme </a:t>
            </a:r>
            <a:r>
              <a:rPr lang="da-DK" dirty="0">
                <a:solidFill>
                  <a:srgbClr val="000000"/>
                </a:solidFill>
              </a:rPr>
              <a:t>fokus i indsatsen </a:t>
            </a:r>
            <a:r>
              <a:rPr lang="da-DK" dirty="0" smtClean="0">
                <a:solidFill>
                  <a:srgbClr val="000000"/>
                </a:solidFill>
              </a:rPr>
              <a:t>som for </a:t>
            </a:r>
            <a:r>
              <a:rPr lang="da-DK" dirty="0">
                <a:solidFill>
                  <a:srgbClr val="000000"/>
                </a:solidFill>
              </a:rPr>
              <a:t>andre </a:t>
            </a:r>
            <a:r>
              <a:rPr lang="da-DK" dirty="0" smtClean="0">
                <a:solidFill>
                  <a:srgbClr val="000000"/>
                </a:solidFill>
              </a:rPr>
              <a:t>målgrupper – herunder fokus på ordinær beskæftigelse</a:t>
            </a:r>
          </a:p>
          <a:p>
            <a:pPr marL="342900" indent="-342900">
              <a:buFontTx/>
              <a:buChar char="-"/>
            </a:pPr>
            <a:endParaRPr lang="da-DK" dirty="0">
              <a:solidFill>
                <a:srgbClr val="000000"/>
              </a:solidFill>
            </a:endParaRPr>
          </a:p>
          <a:p>
            <a:pPr marL="342900" indent="-342900">
              <a:buFontTx/>
              <a:buChar char="-"/>
            </a:pPr>
            <a:r>
              <a:rPr lang="da-DK" dirty="0">
                <a:solidFill>
                  <a:srgbClr val="000000"/>
                </a:solidFill>
              </a:rPr>
              <a:t>Jobkonsulent altid med til møder i </a:t>
            </a:r>
            <a:r>
              <a:rPr lang="da-DK" dirty="0" smtClean="0">
                <a:solidFill>
                  <a:srgbClr val="000000"/>
                </a:solidFill>
              </a:rPr>
              <a:t>rehabiliteringsteam</a:t>
            </a:r>
          </a:p>
          <a:p>
            <a:pPr marL="342900" indent="-342900">
              <a:buFontTx/>
              <a:buChar char="-"/>
            </a:pPr>
            <a:endParaRPr lang="da-DK" dirty="0">
              <a:solidFill>
                <a:srgbClr val="000000"/>
              </a:solidFill>
            </a:endParaRPr>
          </a:p>
          <a:p>
            <a:pPr marL="342900" indent="-342900">
              <a:buFontTx/>
              <a:buChar char="-"/>
            </a:pPr>
            <a:r>
              <a:rPr lang="da-DK" dirty="0" smtClean="0">
                <a:solidFill>
                  <a:srgbClr val="000000"/>
                </a:solidFill>
              </a:rPr>
              <a:t>Sammenhæng </a:t>
            </a:r>
            <a:r>
              <a:rPr lang="da-DK" dirty="0">
                <a:solidFill>
                  <a:srgbClr val="000000"/>
                </a:solidFill>
              </a:rPr>
              <a:t>/ samarbejde mellem ordinær formidling og jobkonsulenter for mere udsatte </a:t>
            </a:r>
            <a:r>
              <a:rPr lang="da-DK" dirty="0" smtClean="0">
                <a:solidFill>
                  <a:srgbClr val="000000"/>
                </a:solidFill>
              </a:rPr>
              <a:t>grupper – (en lang proces). </a:t>
            </a:r>
            <a:br>
              <a:rPr lang="da-DK" dirty="0" smtClean="0">
                <a:solidFill>
                  <a:srgbClr val="000000"/>
                </a:solidFill>
              </a:rPr>
            </a:br>
            <a:r>
              <a:rPr lang="da-DK" dirty="0" smtClean="0">
                <a:solidFill>
                  <a:srgbClr val="000000"/>
                </a:solidFill>
              </a:rPr>
              <a:t>Vi arbejder bl.a. med</a:t>
            </a:r>
          </a:p>
          <a:p>
            <a:pPr marL="800100" lvl="1" indent="-342900">
              <a:buFontTx/>
              <a:buChar char="-"/>
            </a:pPr>
            <a:r>
              <a:rPr lang="da-DK" sz="1600" dirty="0">
                <a:solidFill>
                  <a:srgbClr val="000000"/>
                </a:solidFill>
              </a:rPr>
              <a:t>G</a:t>
            </a:r>
            <a:r>
              <a:rPr lang="da-DK" sz="1600" dirty="0" smtClean="0">
                <a:solidFill>
                  <a:srgbClr val="000000"/>
                </a:solidFill>
              </a:rPr>
              <a:t>enerel </a:t>
            </a:r>
            <a:r>
              <a:rPr lang="da-DK" sz="1600" dirty="0">
                <a:solidFill>
                  <a:srgbClr val="000000"/>
                </a:solidFill>
              </a:rPr>
              <a:t>viden om arbejdsmarkedet til </a:t>
            </a:r>
            <a:r>
              <a:rPr lang="da-DK" sz="1600" dirty="0" smtClean="0">
                <a:solidFill>
                  <a:srgbClr val="000000"/>
                </a:solidFill>
              </a:rPr>
              <a:t>jobkonsulenter</a:t>
            </a:r>
          </a:p>
          <a:p>
            <a:pPr marL="800100" lvl="1" indent="-342900">
              <a:buFontTx/>
              <a:buChar char="-"/>
            </a:pPr>
            <a:r>
              <a:rPr lang="da-DK" sz="1600" dirty="0" smtClean="0">
                <a:solidFill>
                  <a:srgbClr val="000000"/>
                </a:solidFill>
              </a:rPr>
              <a:t>”Tavlemøder” – hvad sker på det lokale arbejdsmarked</a:t>
            </a:r>
          </a:p>
          <a:p>
            <a:pPr marL="800100" lvl="1" indent="-342900">
              <a:buFontTx/>
              <a:buChar char="-"/>
            </a:pPr>
            <a:r>
              <a:rPr lang="da-DK" sz="1600" dirty="0" smtClean="0">
                <a:solidFill>
                  <a:srgbClr val="000000"/>
                </a:solidFill>
              </a:rPr>
              <a:t>Bedre cv’er </a:t>
            </a:r>
          </a:p>
          <a:p>
            <a:pPr marL="800100" lvl="1" indent="-342900">
              <a:buFontTx/>
              <a:buChar char="-"/>
            </a:pPr>
            <a:r>
              <a:rPr lang="da-DK" sz="1600" dirty="0" smtClean="0">
                <a:solidFill>
                  <a:srgbClr val="000000"/>
                </a:solidFill>
              </a:rPr>
              <a:t>Mere jobrettet fokus hos sagsbehandlere </a:t>
            </a:r>
            <a:endParaRPr lang="da-DK" sz="1600" dirty="0">
              <a:solidFill>
                <a:srgbClr val="000000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Læringspunkter - eksempler</a:t>
            </a: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383821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/>
        </p:nvSpPr>
        <p:spPr>
          <a:xfrm>
            <a:off x="755576" y="1484784"/>
            <a:ext cx="734481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rgbClr val="000000"/>
                </a:solidFill>
              </a:rPr>
              <a:t>Kan den succesfulde indsats overføres til andre ydelsesområder? </a:t>
            </a:r>
          </a:p>
          <a:p>
            <a:endParaRPr lang="da-DK" dirty="0">
              <a:solidFill>
                <a:srgbClr val="000000"/>
              </a:solidFill>
            </a:endParaRPr>
          </a:p>
          <a:p>
            <a:r>
              <a:rPr lang="da-DK" dirty="0" smtClean="0">
                <a:solidFill>
                  <a:srgbClr val="000000"/>
                </a:solidFill>
              </a:rPr>
              <a:t>I Skives tilfælde er perspektivet nok omvendt: </a:t>
            </a:r>
          </a:p>
          <a:p>
            <a:r>
              <a:rPr lang="da-DK" dirty="0" smtClean="0">
                <a:solidFill>
                  <a:srgbClr val="000000"/>
                </a:solidFill>
              </a:rPr>
              <a:t>Det generelle fokus på virksomhedsrettet indsats for alle målgrupper er overført til indsatsen for borgere i ressourceforløb.</a:t>
            </a:r>
          </a:p>
          <a:p>
            <a:endParaRPr lang="da-DK" sz="2000" dirty="0" smtClean="0">
              <a:solidFill>
                <a:srgbClr val="000000"/>
              </a:solidFill>
            </a:endParaRPr>
          </a:p>
          <a:p>
            <a:endParaRPr lang="da-DK" sz="2000" dirty="0" smtClean="0">
              <a:solidFill>
                <a:srgbClr val="000000"/>
              </a:solidFill>
            </a:endParaRPr>
          </a:p>
        </p:txBody>
      </p:sp>
      <p:sp>
        <p:nvSpPr>
          <p:cNvPr id="3" name="Tekstboks 2"/>
          <p:cNvSpPr txBox="1"/>
          <p:nvPr/>
        </p:nvSpPr>
        <p:spPr>
          <a:xfrm>
            <a:off x="789672" y="3702511"/>
            <a:ext cx="72728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rgbClr val="000000"/>
                </a:solidFill>
              </a:rPr>
              <a:t>Nødvendige tilpasninger og særlige forhold for at gøre overførsel mulig?</a:t>
            </a:r>
            <a:r>
              <a:rPr lang="da-DK" sz="1600" b="1" dirty="0" smtClean="0">
                <a:solidFill>
                  <a:srgbClr val="FFFFFF">
                    <a:lumMod val="50000"/>
                  </a:srgbClr>
                </a:solidFill>
              </a:rPr>
              <a:t> </a:t>
            </a:r>
          </a:p>
          <a:p>
            <a:pPr marL="342900" indent="-342900">
              <a:buFontTx/>
              <a:buChar char="-"/>
            </a:pPr>
            <a:r>
              <a:rPr lang="da-DK" dirty="0" smtClean="0">
                <a:solidFill>
                  <a:srgbClr val="000000"/>
                </a:solidFill>
              </a:rPr>
              <a:t>Politisk og ledelsesmæssig opbakning</a:t>
            </a:r>
          </a:p>
          <a:p>
            <a:pPr marL="342900" indent="-342900">
              <a:buFontTx/>
              <a:buChar char="-"/>
            </a:pPr>
            <a:r>
              <a:rPr lang="da-DK" dirty="0" smtClean="0">
                <a:solidFill>
                  <a:srgbClr val="000000"/>
                </a:solidFill>
              </a:rPr>
              <a:t>Jobkonsulentressourcer</a:t>
            </a:r>
          </a:p>
          <a:p>
            <a:pPr marL="342900" indent="-342900">
              <a:buFontTx/>
              <a:buChar char="-"/>
            </a:pPr>
            <a:r>
              <a:rPr lang="da-DK" dirty="0" smtClean="0">
                <a:solidFill>
                  <a:srgbClr val="000000"/>
                </a:solidFill>
              </a:rPr>
              <a:t>Jobkonsulent og sagsbehandler er to forskellige profiler – vi har dygtige og dedikerede jobkonsulenter med den rigtige profil til netop det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2800" b="1" dirty="0" smtClean="0"/>
              <a:t>Overførsel til andre ydelsesområder i eget jobcenter</a:t>
            </a:r>
            <a:endParaRPr lang="da-DK" sz="2800" b="1" dirty="0"/>
          </a:p>
        </p:txBody>
      </p:sp>
    </p:spTree>
    <p:extLst>
      <p:ext uri="{BB962C8B-B14F-4D97-AF65-F5344CB8AC3E}">
        <p14:creationId xmlns:p14="http://schemas.microsoft.com/office/powerpoint/2010/main" val="10285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Overførsel til andre jobcentre</a:t>
            </a:r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a-DK" b="1" dirty="0" smtClean="0"/>
              <a:t>To afgørende forhold</a:t>
            </a:r>
          </a:p>
          <a:p>
            <a:pPr algn="ctr"/>
            <a:endParaRPr lang="da-DK" dirty="0" smtClean="0"/>
          </a:p>
          <a:p>
            <a:pPr marL="0" indent="0" algn="ctr">
              <a:buNone/>
            </a:pPr>
            <a:r>
              <a:rPr lang="da-DK" smtClean="0"/>
              <a:t>Politisk og ledelsesmæssigt </a:t>
            </a:r>
            <a:r>
              <a:rPr lang="da-DK" dirty="0" smtClean="0"/>
              <a:t>fokus</a:t>
            </a:r>
          </a:p>
          <a:p>
            <a:pPr algn="ctr"/>
            <a:endParaRPr lang="da-DK" dirty="0"/>
          </a:p>
          <a:p>
            <a:pPr marL="0" indent="0" algn="ctr">
              <a:buNone/>
            </a:pPr>
            <a:r>
              <a:rPr lang="da-DK" dirty="0" smtClean="0"/>
              <a:t>Den generelle tilgang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5407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Præsentationsrunde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>
                <a:solidFill>
                  <a:schemeClr val="bg1">
                    <a:lumMod val="65000"/>
                  </a:schemeClr>
                </a:solidFill>
              </a:rPr>
              <a:t>Skive</a:t>
            </a:r>
          </a:p>
          <a:p>
            <a:pPr lvl="0"/>
            <a:r>
              <a:rPr lang="da-DK" dirty="0" smtClean="0"/>
              <a:t>Skanderborg (A-dagpenge)</a:t>
            </a:r>
            <a:endParaRPr lang="da-DK" dirty="0"/>
          </a:p>
          <a:p>
            <a:pPr lvl="0"/>
            <a:r>
              <a:rPr lang="da-DK" dirty="0">
                <a:solidFill>
                  <a:schemeClr val="bg1">
                    <a:lumMod val="65000"/>
                  </a:schemeClr>
                </a:solidFill>
              </a:rPr>
              <a:t>Varde</a:t>
            </a:r>
          </a:p>
          <a:p>
            <a:pPr lvl="0"/>
            <a:r>
              <a:rPr lang="da-DK" dirty="0">
                <a:solidFill>
                  <a:schemeClr val="bg1">
                    <a:lumMod val="65000"/>
                  </a:schemeClr>
                </a:solidFill>
              </a:rPr>
              <a:t>Hedensted</a:t>
            </a:r>
          </a:p>
          <a:p>
            <a:pPr lvl="0"/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Lyngby-Taarbæk</a:t>
            </a:r>
            <a:endParaRPr lang="da-DK" dirty="0">
              <a:solidFill>
                <a:schemeClr val="bg1">
                  <a:lumMod val="65000"/>
                </a:schemeClr>
              </a:solidFill>
            </a:endParaRPr>
          </a:p>
          <a:p>
            <a:pPr lvl="0"/>
            <a:r>
              <a:rPr lang="da-DK" dirty="0">
                <a:solidFill>
                  <a:schemeClr val="bg1">
                    <a:lumMod val="65000"/>
                  </a:schemeClr>
                </a:solidFill>
              </a:rPr>
              <a:t>Middelfart</a:t>
            </a:r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C583C-2984-4AC0-89EF-A05CCF3FD84A}" type="datetime2">
              <a:rPr lang="da-DK" smtClean="0"/>
              <a:t>1. februar 2018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5092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2547714"/>
          </a:xfrm>
        </p:spPr>
        <p:txBody>
          <a:bodyPr>
            <a:normAutofit/>
          </a:bodyPr>
          <a:lstStyle/>
          <a:p>
            <a:r>
              <a:rPr lang="da-DK" dirty="0" smtClean="0"/>
              <a:t>Virksomhedsrettet indsats i Skanderborg Kommune, </a:t>
            </a:r>
            <a:br>
              <a:rPr lang="da-DK" dirty="0" smtClean="0"/>
            </a:br>
            <a:r>
              <a:rPr lang="da-DK" dirty="0" smtClean="0">
                <a:solidFill>
                  <a:schemeClr val="tx2"/>
                </a:solidFill>
              </a:rPr>
              <a:t>Udvidet Erhvervsservice </a:t>
            </a:r>
            <a:endParaRPr lang="da-DK" dirty="0">
              <a:solidFill>
                <a:schemeClr val="tx2"/>
              </a:solidFill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/>
              <a:t>Workshop den 21. september 2017</a:t>
            </a:r>
          </a:p>
          <a:p>
            <a:r>
              <a:rPr lang="da-DK" dirty="0" smtClean="0"/>
              <a:t>v. Anja Nørby Sørensen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8280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Baggrund</a:t>
            </a:r>
            <a:endParaRPr lang="da-DK" dirty="0"/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0741233"/>
              </p:ext>
            </p:extLst>
          </p:nvPr>
        </p:nvGraphicFramePr>
        <p:xfrm>
          <a:off x="827584" y="126876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13439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Tegn på successer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a-DK" dirty="0" smtClean="0"/>
              <a:t>En kontinuerligt stor pulje af </a:t>
            </a:r>
            <a:r>
              <a:rPr lang="da-DK" b="1" dirty="0" smtClean="0"/>
              <a:t>jobåbninger</a:t>
            </a:r>
            <a:r>
              <a:rPr lang="da-DK" dirty="0" smtClean="0"/>
              <a:t>, som ledige kan matches ind i – en synliggørelse af alle typer af jobåbninger</a:t>
            </a:r>
          </a:p>
          <a:p>
            <a:r>
              <a:rPr lang="da-DK" dirty="0" smtClean="0"/>
              <a:t>En klar bevidsthed hos virksomhederne om, at de kun behøver at henvende sig </a:t>
            </a:r>
            <a:r>
              <a:rPr lang="da-DK" b="1" dirty="0" smtClean="0"/>
              <a:t>ét sted </a:t>
            </a:r>
            <a:r>
              <a:rPr lang="da-DK" dirty="0" smtClean="0"/>
              <a:t>– ét tlf.nr. og én mailadresse </a:t>
            </a:r>
            <a:r>
              <a:rPr lang="da-DK" dirty="0" smtClean="0">
                <a:hlinkClick r:id="rId3"/>
              </a:rPr>
              <a:t>enindgang@skanderborg.dk</a:t>
            </a:r>
            <a:endParaRPr lang="da-DK" dirty="0" smtClean="0"/>
          </a:p>
          <a:p>
            <a:r>
              <a:rPr lang="da-DK" dirty="0" smtClean="0"/>
              <a:t>Lav </a:t>
            </a:r>
            <a:r>
              <a:rPr lang="da-DK" dirty="0"/>
              <a:t>ledighed og stor efterspørgsel på </a:t>
            </a:r>
            <a:r>
              <a:rPr lang="da-DK" dirty="0" smtClean="0"/>
              <a:t>arbejdskraft (heraf følgeudfordringer med at kunne skaffe kvalificeret arbejdskraft) </a:t>
            </a:r>
          </a:p>
          <a:p>
            <a:r>
              <a:rPr lang="da-DK" dirty="0" smtClean="0"/>
              <a:t>Iværksættelse af jobrettede tiltag og projekter med fokus på </a:t>
            </a:r>
            <a:r>
              <a:rPr lang="da-DK" b="1" dirty="0" smtClean="0"/>
              <a:t>arbejdsmarkedets efterspørgsel</a:t>
            </a:r>
            <a:r>
              <a:rPr lang="da-DK" dirty="0"/>
              <a:t> </a:t>
            </a:r>
            <a:r>
              <a:rPr lang="da-DK" dirty="0" smtClean="0"/>
              <a:t>og </a:t>
            </a:r>
            <a:r>
              <a:rPr lang="da-DK" b="1" dirty="0" smtClean="0"/>
              <a:t>virksomhedernes behov</a:t>
            </a: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1829251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Processen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a-DK" dirty="0" smtClean="0"/>
              <a:t>Stort ledelsesmæssigt fokus i form af ekstra økonomi og medarbejdere</a:t>
            </a:r>
          </a:p>
          <a:p>
            <a:r>
              <a:rPr lang="da-DK" dirty="0" smtClean="0"/>
              <a:t>En kulturforandring til(bage) til at arbejde med formidling af arbejdskraft og rekruttering</a:t>
            </a:r>
          </a:p>
          <a:p>
            <a:r>
              <a:rPr lang="da-DK" u="sng" dirty="0" smtClean="0"/>
              <a:t>Koncept</a:t>
            </a:r>
            <a:r>
              <a:rPr lang="da-DK" dirty="0" smtClean="0"/>
              <a:t>: Én indgang</a:t>
            </a:r>
            <a:r>
              <a:rPr lang="da-DK" dirty="0"/>
              <a:t>,</a:t>
            </a:r>
            <a:r>
              <a:rPr lang="da-DK" dirty="0" smtClean="0"/>
              <a:t> opsøgende enhed og struktur på det opsøgende arbejde, massiv markedsføring, hastighed i behandling af henvendelser (max. 24 timer) samt nye samarbejdsrelationer</a:t>
            </a:r>
          </a:p>
          <a:p>
            <a:r>
              <a:rPr lang="da-DK" u="sng" dirty="0" smtClean="0"/>
              <a:t>Formål</a:t>
            </a:r>
            <a:r>
              <a:rPr lang="da-DK" dirty="0" smtClean="0"/>
              <a:t>: Det skal være så enkelt og smidigt som overhovedet muligt at have med os at gøre</a:t>
            </a:r>
          </a:p>
          <a:p>
            <a:pPr lvl="1"/>
            <a:r>
              <a:rPr lang="da-DK" dirty="0" smtClean="0"/>
              <a:t>Enkel papirgang</a:t>
            </a:r>
          </a:p>
          <a:p>
            <a:pPr lvl="1"/>
            <a:r>
              <a:rPr lang="da-DK" dirty="0" smtClean="0"/>
              <a:t>Screening af ansøgere så virksomhederne sparer tid på at gennemgå cv’er</a:t>
            </a:r>
          </a:p>
          <a:p>
            <a:pPr lvl="1"/>
            <a:r>
              <a:rPr lang="da-DK" dirty="0" smtClean="0"/>
              <a:t>Hjælp til annoncering, hvis ikke vi selv kan finde den rette medarbejder </a:t>
            </a:r>
          </a:p>
          <a:p>
            <a:pPr lvl="1"/>
            <a:r>
              <a:rPr lang="da-DK" dirty="0" smtClean="0"/>
              <a:t>Kontakt til andre kommuner i jagten på den rette kandidat</a:t>
            </a:r>
          </a:p>
        </p:txBody>
      </p:sp>
    </p:spTree>
    <p:extLst>
      <p:ext uri="{BB962C8B-B14F-4D97-AF65-F5344CB8AC3E}">
        <p14:creationId xmlns:p14="http://schemas.microsoft.com/office/powerpoint/2010/main" val="261678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Læringspunkter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43209" y="1417638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da-DK" dirty="0" smtClean="0"/>
              <a:t>Ledelsesmæssig prioritering ift. </a:t>
            </a:r>
            <a:r>
              <a:rPr lang="da-DK" dirty="0"/>
              <a:t>r</a:t>
            </a:r>
            <a:r>
              <a:rPr lang="da-DK" dirty="0" smtClean="0"/>
              <a:t>essourcer i etableringen af et stærkt virksomhedsnetværk og et professionelt korps til at servicere virksomhederne.</a:t>
            </a:r>
          </a:p>
          <a:p>
            <a:pPr marL="514350" indent="-514350">
              <a:buFont typeface="+mj-lt"/>
              <a:buAutoNum type="arabicPeriod"/>
            </a:pPr>
            <a:endParaRPr lang="da-DK" dirty="0"/>
          </a:p>
          <a:p>
            <a:pPr marL="514350" indent="-514350">
              <a:buFont typeface="+mj-lt"/>
              <a:buAutoNum type="arabicPeriod"/>
            </a:pPr>
            <a:r>
              <a:rPr lang="da-DK" dirty="0" smtClean="0"/>
              <a:t>Professionel dialog med virksomheder fordrer de rette profiler, et internt højt informationsniveau og ditto videndeling. Opgør med silotænkning.</a:t>
            </a:r>
          </a:p>
          <a:p>
            <a:pPr marL="514350" indent="-514350">
              <a:buFont typeface="+mj-lt"/>
              <a:buAutoNum type="arabicPeriod"/>
            </a:pPr>
            <a:endParaRPr lang="da-DK" dirty="0" smtClean="0"/>
          </a:p>
          <a:p>
            <a:pPr marL="514350" indent="-514350">
              <a:buFont typeface="+mj-lt"/>
              <a:buAutoNum type="arabicPeriod"/>
            </a:pPr>
            <a:r>
              <a:rPr lang="da-DK" dirty="0" smtClean="0"/>
              <a:t>Kerneopgaven er dynamisk, så den følger arbejdsmarkedets behov, f.eks. rekruttering, opkvalificering og fastholdelse </a:t>
            </a:r>
            <a:r>
              <a:rPr lang="da-DK" smtClean="0"/>
              <a:t>af medarbejdere.</a:t>
            </a:r>
            <a:endParaRPr lang="da-DK" dirty="0" smtClean="0"/>
          </a:p>
          <a:p>
            <a:pPr marL="514350" indent="-514350">
              <a:buAutoNum type="arabicPeriod"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84031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Overførsel til andre ydelsesområder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a-DK" dirty="0" smtClean="0"/>
              <a:t>Fordele ved at udbrede konceptet målrettet det enkelte ydelsesområde (stordriftsfordele)</a:t>
            </a:r>
          </a:p>
          <a:p>
            <a:endParaRPr lang="da-DK" dirty="0"/>
          </a:p>
          <a:p>
            <a:r>
              <a:rPr lang="da-DK" dirty="0" smtClean="0"/>
              <a:t>Ulempen er til gengæld, at metodikkerne ift. målgrupperne er forskellige. Denne tilgang – i sin ”rene” form – egner sig primært til de mere ukomplicerede målgrupper</a:t>
            </a:r>
          </a:p>
          <a:p>
            <a:pPr marL="0" indent="0">
              <a:buNone/>
            </a:pPr>
            <a:endParaRPr lang="da-DK" dirty="0" smtClean="0"/>
          </a:p>
          <a:p>
            <a:r>
              <a:rPr lang="da-DK" dirty="0" smtClean="0"/>
              <a:t>Ulempen ligger i, at der er stor forskel på succesfuld servicering af virksomheder:</a:t>
            </a:r>
          </a:p>
          <a:p>
            <a:pPr lvl="1"/>
            <a:r>
              <a:rPr lang="da-DK" dirty="0" smtClean="0"/>
              <a:t>Udvidet Erhvervsservice: ud </a:t>
            </a:r>
            <a:r>
              <a:rPr lang="da-DK" dirty="0" smtClean="0">
                <a:sym typeface="Wingdings" panose="05000000000000000000" pitchFamily="2" charset="2"/>
              </a:rPr>
              <a:t> ind OG ind  ud</a:t>
            </a:r>
          </a:p>
          <a:p>
            <a:pPr lvl="1"/>
            <a:r>
              <a:rPr lang="da-DK" dirty="0" smtClean="0">
                <a:sym typeface="Wingdings" panose="05000000000000000000" pitchFamily="2" charset="2"/>
              </a:rPr>
              <a:t>Øvrige ydelsesområder: ind  ud</a:t>
            </a:r>
          </a:p>
          <a:p>
            <a:pPr marL="457200" lvl="1" indent="0">
              <a:buNone/>
            </a:pPr>
            <a:endParaRPr lang="da-DK" dirty="0">
              <a:sym typeface="Wingdings" panose="05000000000000000000" pitchFamily="2" charset="2"/>
            </a:endParaRPr>
          </a:p>
          <a:p>
            <a:r>
              <a:rPr lang="da-DK" dirty="0" smtClean="0">
                <a:sym typeface="Wingdings" panose="05000000000000000000" pitchFamily="2" charset="2"/>
              </a:rPr>
              <a:t>Dog har vi fundet et nicheområde, som dækker flere ydelsesområder – JOB3</a:t>
            </a:r>
          </a:p>
        </p:txBody>
      </p:sp>
    </p:spTree>
    <p:extLst>
      <p:ext uri="{BB962C8B-B14F-4D97-AF65-F5344CB8AC3E}">
        <p14:creationId xmlns:p14="http://schemas.microsoft.com/office/powerpoint/2010/main" val="207136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0" y="1340768"/>
            <a:ext cx="4114800" cy="576064"/>
          </a:xfrm>
        </p:spPr>
        <p:txBody>
          <a:bodyPr>
            <a:normAutofit/>
          </a:bodyPr>
          <a:lstStyle/>
          <a:p>
            <a:r>
              <a:rPr lang="da-DK" sz="2800" dirty="0" smtClean="0"/>
              <a:t>Dagens program</a:t>
            </a:r>
            <a:endParaRPr lang="da-DK" sz="28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C583C-2984-4AC0-89EF-A05CCF3FD84A}" type="datetime2">
              <a:rPr lang="da-DK" smtClean="0"/>
              <a:t>1. februar 2018</a:t>
            </a:fld>
            <a:endParaRPr lang="da-DK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268760"/>
            <a:ext cx="4568949" cy="4419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716" y="1844824"/>
            <a:ext cx="3674740" cy="3769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654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4500" b="1" dirty="0"/>
              <a:t>Job3</a:t>
            </a:r>
            <a:r>
              <a:rPr lang="da-DK" b="1" dirty="0" smtClean="0"/>
              <a:t/>
            </a:r>
            <a:br>
              <a:rPr lang="da-DK" b="1" dirty="0" smtClean="0"/>
            </a:br>
            <a:r>
              <a:rPr lang="da-DK" sz="2400" b="1" dirty="0">
                <a:solidFill>
                  <a:schemeClr val="accent2"/>
                </a:solidFill>
              </a:rPr>
              <a:t>3 spor &amp; 3 aktører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Vi arbejder på at forsyne virksomheder med kvalificeret arbejdskraft</a:t>
            </a:r>
          </a:p>
          <a:p>
            <a:endParaRPr lang="da-DK" dirty="0"/>
          </a:p>
        </p:txBody>
      </p:sp>
      <p:pic>
        <p:nvPicPr>
          <p:cNvPr id="1026" name="Picture 2" descr="cid:image002.jpg@01D1BD9C.17432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354" y="5334649"/>
            <a:ext cx="1785938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611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Baggrund for Job3</a:t>
            </a:r>
            <a:endParaRPr lang="da-DK" dirty="0"/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2488337"/>
              </p:ext>
            </p:extLst>
          </p:nvPr>
        </p:nvGraphicFramePr>
        <p:xfrm>
          <a:off x="1600201" y="2305051"/>
          <a:ext cx="4761310" cy="3090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kstfelt 2"/>
          <p:cNvSpPr txBox="1"/>
          <p:nvPr/>
        </p:nvSpPr>
        <p:spPr>
          <a:xfrm>
            <a:off x="2994660" y="3282490"/>
            <a:ext cx="20636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da-DK" dirty="0">
                <a:solidFill>
                  <a:prstClr val="black"/>
                </a:solidFill>
              </a:rPr>
              <a:t>Fastholdelse af kvalificeret arbejdskraft</a:t>
            </a:r>
          </a:p>
        </p:txBody>
      </p:sp>
      <p:pic>
        <p:nvPicPr>
          <p:cNvPr id="2050" name="Picture 2" descr="cid:image002.jpg@01D1BD9C.174328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318" y="5175322"/>
            <a:ext cx="1785938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513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Vi hedder Job3, fordi…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1800" dirty="0" smtClean="0"/>
              <a:t>3 spor</a:t>
            </a:r>
          </a:p>
          <a:p>
            <a:pPr lvl="1"/>
            <a:r>
              <a:rPr lang="da-DK" sz="1800" dirty="0" smtClean="0"/>
              <a:t>Genplacering/omplacering</a:t>
            </a:r>
          </a:p>
          <a:p>
            <a:pPr lvl="1"/>
            <a:r>
              <a:rPr lang="da-DK" sz="1800" dirty="0" smtClean="0"/>
              <a:t>Studerende</a:t>
            </a:r>
          </a:p>
          <a:p>
            <a:pPr lvl="1"/>
            <a:r>
              <a:rPr lang="da-DK" sz="1800" dirty="0" smtClean="0"/>
              <a:t>Potentielt sygemeldte</a:t>
            </a:r>
          </a:p>
          <a:p>
            <a:pPr marL="342900" lvl="1" indent="0">
              <a:buNone/>
            </a:pPr>
            <a:endParaRPr lang="da-DK" sz="1800" dirty="0" smtClean="0"/>
          </a:p>
          <a:p>
            <a:r>
              <a:rPr lang="da-DK" sz="1800" dirty="0" smtClean="0"/>
              <a:t>3 aktører</a:t>
            </a:r>
          </a:p>
          <a:p>
            <a:pPr lvl="1"/>
            <a:r>
              <a:rPr lang="da-DK" sz="1800" dirty="0" smtClean="0"/>
              <a:t>Virksomheder</a:t>
            </a:r>
          </a:p>
          <a:p>
            <a:pPr lvl="1"/>
            <a:r>
              <a:rPr lang="da-DK" sz="1800" dirty="0"/>
              <a:t>B</a:t>
            </a:r>
            <a:r>
              <a:rPr lang="da-DK" sz="1800" dirty="0" smtClean="0"/>
              <a:t>orgere</a:t>
            </a:r>
          </a:p>
          <a:p>
            <a:pPr lvl="1"/>
            <a:r>
              <a:rPr lang="da-DK" sz="1800" dirty="0" smtClean="0"/>
              <a:t>Kommunen</a:t>
            </a:r>
            <a:endParaRPr lang="da-DK" sz="1800" dirty="0"/>
          </a:p>
        </p:txBody>
      </p:sp>
      <p:pic>
        <p:nvPicPr>
          <p:cNvPr id="3074" name="Picture 2" descr="cid:image002.jpg@01D1BD9C.17432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009" y="5223813"/>
            <a:ext cx="1785938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827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1314451"/>
            <a:ext cx="4760786" cy="615142"/>
          </a:xfrm>
        </p:spPr>
        <p:txBody>
          <a:bodyPr/>
          <a:lstStyle/>
          <a:p>
            <a:r>
              <a:rPr lang="da-DK" dirty="0" smtClean="0"/>
              <a:t>Præsentation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1600201" y="2078683"/>
            <a:ext cx="2379518" cy="3647747"/>
          </a:xfrm>
        </p:spPr>
        <p:txBody>
          <a:bodyPr/>
          <a:lstStyle/>
          <a:p>
            <a:r>
              <a:rPr lang="da-DK" b="1" dirty="0" smtClean="0"/>
              <a:t>Lone Berke</a:t>
            </a:r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dirty="0"/>
              <a:t>	</a:t>
            </a:r>
            <a:r>
              <a:rPr lang="da-DK" dirty="0" smtClean="0"/>
              <a:t>Indsatskonsulent i 	Udvidet Erhvervsservice</a:t>
            </a:r>
          </a:p>
          <a:p>
            <a:pPr marL="0" indent="0">
              <a:buNone/>
            </a:pPr>
            <a:r>
              <a:rPr lang="da-DK" dirty="0" smtClean="0"/>
              <a:t>	</a:t>
            </a:r>
          </a:p>
          <a:p>
            <a:pPr marL="0" indent="0">
              <a:buNone/>
            </a:pPr>
            <a:r>
              <a:rPr lang="da-DK" dirty="0"/>
              <a:t>	</a:t>
            </a:r>
            <a:r>
              <a:rPr lang="da-DK" dirty="0" smtClean="0"/>
              <a:t>Socialrådgiver</a:t>
            </a:r>
          </a:p>
          <a:p>
            <a:pPr marL="0" indent="0">
              <a:buNone/>
            </a:pPr>
            <a:r>
              <a:rPr lang="da-DK" dirty="0" smtClean="0"/>
              <a:t>	Chefkonsulent</a:t>
            </a:r>
          </a:p>
          <a:p>
            <a:pPr marL="0" indent="0">
              <a:buNone/>
            </a:pPr>
            <a:r>
              <a:rPr lang="da-DK" dirty="0" smtClean="0"/>
              <a:t>	Systemisk coach 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044903" y="2078682"/>
            <a:ext cx="2553324" cy="3716328"/>
          </a:xfrm>
        </p:spPr>
        <p:txBody>
          <a:bodyPr/>
          <a:lstStyle/>
          <a:p>
            <a:r>
              <a:rPr lang="da-DK" b="1" dirty="0" smtClean="0"/>
              <a:t>Louise Toft Dalsgaard</a:t>
            </a:r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	Virksomhedskonsulent i 	Udvidet Erhvervsservice</a:t>
            </a:r>
          </a:p>
          <a:p>
            <a:pPr marL="0" indent="0">
              <a:buNone/>
            </a:pPr>
            <a:r>
              <a:rPr lang="da-DK" dirty="0"/>
              <a:t>	</a:t>
            </a:r>
            <a:endParaRPr lang="da-DK" dirty="0" smtClean="0"/>
          </a:p>
          <a:p>
            <a:pPr marL="0" indent="0">
              <a:buNone/>
            </a:pPr>
            <a:r>
              <a:rPr lang="da-DK" dirty="0"/>
              <a:t>	</a:t>
            </a:r>
            <a:r>
              <a:rPr lang="da-DK" dirty="0" err="1" smtClean="0"/>
              <a:t>Cand.mag</a:t>
            </a: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	Folkeskolelærer	</a:t>
            </a:r>
          </a:p>
          <a:p>
            <a:pPr marL="0" indent="0">
              <a:buNone/>
            </a:pPr>
            <a:r>
              <a:rPr lang="da-DK" dirty="0" smtClean="0"/>
              <a:t>	Virksomhedskonsulent</a:t>
            </a:r>
          </a:p>
          <a:p>
            <a:pPr marL="0" indent="0">
              <a:buNone/>
            </a:pPr>
            <a:r>
              <a:rPr lang="da-DK" dirty="0" smtClean="0"/>
              <a:t>	 </a:t>
            </a:r>
            <a:endParaRPr lang="da-DK" dirty="0"/>
          </a:p>
        </p:txBody>
      </p:sp>
      <p:pic>
        <p:nvPicPr>
          <p:cNvPr id="6" name="Billed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5" t="13279" r="64089" b="45777"/>
          <a:stretch/>
        </p:blipFill>
        <p:spPr bwMode="auto">
          <a:xfrm>
            <a:off x="4746936" y="2477693"/>
            <a:ext cx="912019" cy="10425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Billede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2" t="13279" r="77649" b="44029"/>
          <a:stretch/>
        </p:blipFill>
        <p:spPr bwMode="auto">
          <a:xfrm>
            <a:off x="2202721" y="2480032"/>
            <a:ext cx="902909" cy="10539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98" name="Picture 2" descr="cid:image002.jpg@01D1BD9C.174328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372" y="5272303"/>
            <a:ext cx="1785938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857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b="1" dirty="0" smtClean="0">
                <a:solidFill>
                  <a:schemeClr val="accent2"/>
                </a:solidFill>
              </a:rPr>
              <a:t>Spor 1</a:t>
            </a:r>
            <a:r>
              <a:rPr lang="da-DK" dirty="0" smtClean="0">
                <a:solidFill>
                  <a:schemeClr val="accent2"/>
                </a:solidFill>
              </a:rPr>
              <a:t> </a:t>
            </a:r>
            <a:r>
              <a:rPr lang="da-DK" sz="2325" dirty="0">
                <a:solidFill>
                  <a:schemeClr val="accent2"/>
                </a:solidFill>
              </a:rPr>
              <a:t>– for dig, der overvejer andet job eller er under opsigelse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09600" y="1834787"/>
            <a:ext cx="6347714" cy="3880773"/>
          </a:xfrm>
        </p:spPr>
        <p:txBody>
          <a:bodyPr>
            <a:normAutofit/>
          </a:bodyPr>
          <a:lstStyle/>
          <a:p>
            <a:r>
              <a:rPr lang="da-DK" sz="1400" dirty="0" smtClean="0"/>
              <a:t>Målgruppe:</a:t>
            </a:r>
          </a:p>
          <a:p>
            <a:pPr lvl="1"/>
            <a:r>
              <a:rPr lang="da-DK" sz="1400" dirty="0"/>
              <a:t>Ønsker et </a:t>
            </a:r>
            <a:r>
              <a:rPr lang="da-DK" sz="1400" dirty="0" smtClean="0"/>
              <a:t>karriereskifte</a:t>
            </a:r>
            <a:endParaRPr lang="da-DK" sz="1400" dirty="0"/>
          </a:p>
          <a:p>
            <a:pPr lvl="1"/>
            <a:r>
              <a:rPr lang="da-DK" sz="1400" dirty="0"/>
              <a:t>Overvejer selv at sige </a:t>
            </a:r>
            <a:r>
              <a:rPr lang="da-DK" sz="1400" dirty="0" smtClean="0"/>
              <a:t>op</a:t>
            </a:r>
            <a:endParaRPr lang="da-DK" sz="1400" dirty="0"/>
          </a:p>
          <a:p>
            <a:pPr lvl="1"/>
            <a:r>
              <a:rPr lang="da-DK" sz="1400" dirty="0"/>
              <a:t>Har sagt </a:t>
            </a:r>
            <a:r>
              <a:rPr lang="da-DK" sz="1400" dirty="0" smtClean="0"/>
              <a:t>op</a:t>
            </a:r>
            <a:endParaRPr lang="da-DK" sz="1400" dirty="0"/>
          </a:p>
          <a:p>
            <a:pPr lvl="1"/>
            <a:r>
              <a:rPr lang="da-DK" sz="1400" dirty="0"/>
              <a:t>Er i risiko for opsigelse eller er opsagt af </a:t>
            </a:r>
            <a:r>
              <a:rPr lang="da-DK" sz="1400" dirty="0" smtClean="0"/>
              <a:t>arbejdsgiver</a:t>
            </a:r>
            <a:endParaRPr lang="da-DK" sz="1400" dirty="0"/>
          </a:p>
          <a:p>
            <a:pPr lvl="1"/>
            <a:endParaRPr lang="da-DK" sz="1400" dirty="0" smtClean="0"/>
          </a:p>
          <a:p>
            <a:r>
              <a:rPr lang="da-DK" sz="1400" dirty="0" smtClean="0"/>
              <a:t>Vi tilbyder:</a:t>
            </a:r>
          </a:p>
          <a:p>
            <a:pPr lvl="1"/>
            <a:r>
              <a:rPr lang="da-DK" sz="1400" dirty="0" smtClean="0"/>
              <a:t>Telefonisk rådgivning og vejledning</a:t>
            </a:r>
          </a:p>
          <a:p>
            <a:pPr lvl="1"/>
            <a:r>
              <a:rPr lang="da-DK" sz="1400" dirty="0" smtClean="0"/>
              <a:t>Sparring og hjælp til udarbejdelse af CV og ansøgning</a:t>
            </a:r>
          </a:p>
          <a:p>
            <a:pPr lvl="1"/>
            <a:r>
              <a:rPr lang="da-DK" sz="1400" dirty="0" smtClean="0"/>
              <a:t>Kendskab til netværk</a:t>
            </a:r>
          </a:p>
          <a:p>
            <a:pPr lvl="1"/>
            <a:r>
              <a:rPr lang="da-DK" sz="1400" dirty="0" smtClean="0"/>
              <a:t>Deltagelse i jobklub og/eller rundbordssamtaler</a:t>
            </a:r>
          </a:p>
          <a:p>
            <a:pPr marL="342900" lvl="1" indent="0">
              <a:buNone/>
            </a:pP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003" y="4613064"/>
            <a:ext cx="1438620" cy="638522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363" y="5423989"/>
            <a:ext cx="2086495" cy="273853"/>
          </a:xfrm>
          <a:prstGeom prst="rect">
            <a:avLst/>
          </a:prstGeom>
        </p:spPr>
      </p:pic>
      <p:pic>
        <p:nvPicPr>
          <p:cNvPr id="5122" name="Picture 2" descr="cid:image002.jpg@01D1BD9C.174328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863" y="5388272"/>
            <a:ext cx="1785938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72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b="1" dirty="0" smtClean="0">
                <a:solidFill>
                  <a:schemeClr val="accent2"/>
                </a:solidFill>
              </a:rPr>
              <a:t>Spor 1</a:t>
            </a:r>
            <a:r>
              <a:rPr lang="da-DK" dirty="0" smtClean="0">
                <a:solidFill>
                  <a:schemeClr val="accent2"/>
                </a:solidFill>
              </a:rPr>
              <a:t> </a:t>
            </a:r>
            <a:r>
              <a:rPr lang="da-DK" sz="2325" dirty="0">
                <a:solidFill>
                  <a:schemeClr val="accent2"/>
                </a:solidFill>
              </a:rPr>
              <a:t>– for dig, der har en medarbejder, der er under opsigelse, og som du ønsker at hjælpe videre</a:t>
            </a:r>
            <a:r>
              <a:rPr lang="da-DK" sz="2400" dirty="0"/>
              <a:t/>
            </a:r>
            <a:br>
              <a:rPr lang="da-DK" sz="2400" dirty="0"/>
            </a:br>
            <a:endParaRPr lang="da-DK" sz="2325" dirty="0">
              <a:solidFill>
                <a:schemeClr val="accent2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1400" dirty="0" smtClean="0"/>
              <a:t>Målgruppe:</a:t>
            </a:r>
          </a:p>
          <a:p>
            <a:pPr lvl="1"/>
            <a:r>
              <a:rPr lang="da-DK" sz="1400" dirty="0" smtClean="0"/>
              <a:t>Har opsagt en medarbejder</a:t>
            </a:r>
            <a:endParaRPr lang="da-DK" sz="1400" dirty="0"/>
          </a:p>
          <a:p>
            <a:pPr lvl="1"/>
            <a:r>
              <a:rPr lang="da-DK" sz="1400" dirty="0"/>
              <a:t>Overvejer </a:t>
            </a:r>
            <a:r>
              <a:rPr lang="da-DK" sz="1400" dirty="0" smtClean="0"/>
              <a:t>at opsige en medarbejder</a:t>
            </a:r>
            <a:endParaRPr lang="da-DK" sz="1400" dirty="0"/>
          </a:p>
          <a:p>
            <a:pPr marL="342900" lvl="1" indent="0">
              <a:buNone/>
            </a:pPr>
            <a:endParaRPr lang="da-DK" sz="1400" dirty="0" smtClean="0"/>
          </a:p>
          <a:p>
            <a:r>
              <a:rPr lang="da-DK" sz="1400" dirty="0" smtClean="0"/>
              <a:t>Vi tilbyder:</a:t>
            </a:r>
          </a:p>
          <a:p>
            <a:pPr lvl="1"/>
            <a:r>
              <a:rPr lang="da-DK" sz="1400" dirty="0"/>
              <a:t>Telefonisk rådgivning og vejledning</a:t>
            </a:r>
          </a:p>
          <a:p>
            <a:pPr lvl="1"/>
            <a:r>
              <a:rPr lang="da-DK" sz="1400" dirty="0"/>
              <a:t>Virksomhedsbesøg</a:t>
            </a:r>
          </a:p>
          <a:p>
            <a:pPr lvl="1"/>
            <a:r>
              <a:rPr lang="da-DK" sz="1400" dirty="0"/>
              <a:t>Rundbordssamtaler</a:t>
            </a:r>
          </a:p>
          <a:p>
            <a:pPr lvl="1"/>
            <a:r>
              <a:rPr lang="da-DK" sz="1400" dirty="0"/>
              <a:t>Iværksættelse af kompenserende </a:t>
            </a:r>
            <a:r>
              <a:rPr lang="da-DK" sz="1400" dirty="0" smtClean="0"/>
              <a:t>ordninger</a:t>
            </a:r>
            <a:endParaRPr lang="da-DK" sz="140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279" y="4559587"/>
            <a:ext cx="1438620" cy="638522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363" y="5423989"/>
            <a:ext cx="2086495" cy="273853"/>
          </a:xfrm>
          <a:prstGeom prst="rect">
            <a:avLst/>
          </a:prstGeom>
        </p:spPr>
      </p:pic>
      <p:pic>
        <p:nvPicPr>
          <p:cNvPr id="6146" name="Picture 2" descr="cid:image002.jpg@01D1BD9C.174328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644" y="5284430"/>
            <a:ext cx="1785938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767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>
                <a:solidFill>
                  <a:schemeClr val="accent3"/>
                </a:solidFill>
              </a:rPr>
              <a:t>Spor 2 </a:t>
            </a:r>
            <a:r>
              <a:rPr lang="da-DK" sz="2325" dirty="0">
                <a:solidFill>
                  <a:schemeClr val="accent3"/>
                </a:solidFill>
              </a:rPr>
              <a:t>– for dig, der er ved at afslutte en uddannelse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1400" dirty="0" smtClean="0"/>
              <a:t>Målgruppe</a:t>
            </a:r>
          </a:p>
          <a:p>
            <a:pPr lvl="1"/>
            <a:r>
              <a:rPr lang="da-DK" sz="1400" dirty="0" smtClean="0"/>
              <a:t>Studerende bosiddende i Skanderborg Kommune</a:t>
            </a:r>
          </a:p>
          <a:p>
            <a:pPr lvl="1"/>
            <a:r>
              <a:rPr lang="da-DK" sz="1400" dirty="0" smtClean="0"/>
              <a:t>Alle studerende på uddannelsesinstitutioner i omkringliggende kommuner</a:t>
            </a:r>
          </a:p>
          <a:p>
            <a:endParaRPr lang="da-DK" sz="1400" dirty="0" smtClean="0"/>
          </a:p>
          <a:p>
            <a:r>
              <a:rPr lang="da-DK" sz="1400" dirty="0" smtClean="0"/>
              <a:t>Vi tilbyder:</a:t>
            </a:r>
          </a:p>
          <a:p>
            <a:pPr lvl="1"/>
            <a:r>
              <a:rPr lang="da-DK" sz="1400" dirty="0" smtClean="0"/>
              <a:t>Forlagt karrierecenter</a:t>
            </a:r>
          </a:p>
          <a:p>
            <a:pPr lvl="1"/>
            <a:r>
              <a:rPr lang="da-DK" sz="1400" dirty="0" smtClean="0"/>
              <a:t>Samarbejde med uddannelsesinstitutionernes karrierecentre</a:t>
            </a:r>
          </a:p>
          <a:p>
            <a:pPr lvl="1"/>
            <a:r>
              <a:rPr lang="da-DK" sz="1400" dirty="0" smtClean="0"/>
              <a:t>Individuelt tilpassede aktiviteter </a:t>
            </a:r>
          </a:p>
          <a:p>
            <a:endParaRPr lang="da-DK" sz="1400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8" b="18988"/>
          <a:stretch/>
        </p:blipFill>
        <p:spPr>
          <a:xfrm>
            <a:off x="5524716" y="4404706"/>
            <a:ext cx="2271713" cy="704504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591" y="5196077"/>
            <a:ext cx="2000646" cy="663453"/>
          </a:xfrm>
          <a:prstGeom prst="rect">
            <a:avLst/>
          </a:prstGeom>
        </p:spPr>
      </p:pic>
      <p:pic>
        <p:nvPicPr>
          <p:cNvPr id="7171" name="Picture 3" descr="cid:image002.jpg@01D1BD9C.174328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790" y="5264218"/>
            <a:ext cx="1785938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999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>
                <a:solidFill>
                  <a:schemeClr val="accent3"/>
                </a:solidFill>
              </a:rPr>
              <a:t>Spor 2 </a:t>
            </a:r>
            <a:r>
              <a:rPr lang="da-DK" sz="2325" dirty="0">
                <a:solidFill>
                  <a:schemeClr val="accent3"/>
                </a:solidFill>
              </a:rPr>
              <a:t>– for dig, der efterspørger kvalificeret arbejdskraft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1400" dirty="0" smtClean="0"/>
              <a:t>Målgruppe</a:t>
            </a:r>
          </a:p>
          <a:p>
            <a:pPr lvl="1"/>
            <a:r>
              <a:rPr lang="da-DK" sz="1400" dirty="0" smtClean="0"/>
              <a:t>Virksomheder i Skanderborg Kommune</a:t>
            </a:r>
          </a:p>
          <a:p>
            <a:pPr marL="0" indent="0">
              <a:buNone/>
            </a:pPr>
            <a:endParaRPr lang="da-DK" sz="1400" dirty="0" smtClean="0"/>
          </a:p>
          <a:p>
            <a:r>
              <a:rPr lang="da-DK" sz="1400" dirty="0" smtClean="0"/>
              <a:t>Vi tilbyder:</a:t>
            </a:r>
          </a:p>
          <a:p>
            <a:pPr lvl="1"/>
            <a:r>
              <a:rPr lang="da-DK" sz="1400" dirty="0" smtClean="0"/>
              <a:t>Telefonisk rådgivning og vejledning</a:t>
            </a:r>
          </a:p>
          <a:p>
            <a:pPr lvl="1"/>
            <a:r>
              <a:rPr lang="da-DK" sz="1400" dirty="0" smtClean="0"/>
              <a:t>Virksomhedsbesøg</a:t>
            </a:r>
          </a:p>
          <a:p>
            <a:pPr lvl="1"/>
            <a:r>
              <a:rPr lang="da-DK" sz="1400" dirty="0" smtClean="0"/>
              <a:t>Deltagelse i karriereforløb på uddannelsesinstitutioner</a:t>
            </a:r>
          </a:p>
          <a:p>
            <a:pPr lvl="1"/>
            <a:r>
              <a:rPr lang="da-DK" sz="1400" dirty="0" smtClean="0"/>
              <a:t>God kontakt til uddannelsesinstitutioner</a:t>
            </a:r>
          </a:p>
          <a:p>
            <a:pPr marL="342900" lvl="1" indent="0">
              <a:buNone/>
            </a:pPr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8" b="18988"/>
          <a:stretch/>
        </p:blipFill>
        <p:spPr>
          <a:xfrm>
            <a:off x="5524716" y="4404706"/>
            <a:ext cx="2271713" cy="704504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591" y="5196077"/>
            <a:ext cx="2000646" cy="663453"/>
          </a:xfrm>
          <a:prstGeom prst="rect">
            <a:avLst/>
          </a:prstGeom>
        </p:spPr>
      </p:pic>
      <p:pic>
        <p:nvPicPr>
          <p:cNvPr id="8195" name="Picture 3" descr="cid:image002.jpg@01D1BD9C.174328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444" y="5264218"/>
            <a:ext cx="1785938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354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b="1" dirty="0" smtClean="0"/>
              <a:t>Spor 3 </a:t>
            </a:r>
            <a:r>
              <a:rPr lang="da-DK" dirty="0" smtClean="0"/>
              <a:t>– </a:t>
            </a:r>
            <a:r>
              <a:rPr lang="da-DK" sz="2025" dirty="0"/>
              <a:t>for dig, der har brug for at undgå en sygemelding eller hjælp til at gøre en sygemelding så kort som muligt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1400" dirty="0" smtClean="0"/>
              <a:t>Målgruppe:</a:t>
            </a:r>
          </a:p>
          <a:p>
            <a:pPr lvl="1"/>
            <a:r>
              <a:rPr lang="da-DK" sz="1400" dirty="0" smtClean="0"/>
              <a:t>Ønsker hjælp til at undgå en sygemelding, som skyldes f.eks. nedslidning, arbejdspres eller vanskeligt arbejdsmiljø</a:t>
            </a:r>
          </a:p>
          <a:p>
            <a:pPr lvl="1"/>
            <a:r>
              <a:rPr lang="da-DK" sz="1400" dirty="0" smtClean="0"/>
              <a:t>Er i risiko for at blive opsagt på grund af sygdom</a:t>
            </a:r>
          </a:p>
          <a:p>
            <a:endParaRPr lang="da-DK" sz="1400" dirty="0" smtClean="0"/>
          </a:p>
          <a:p>
            <a:r>
              <a:rPr lang="da-DK" sz="1400" dirty="0" smtClean="0"/>
              <a:t>Vi tilbyder:</a:t>
            </a:r>
          </a:p>
          <a:p>
            <a:pPr lvl="1"/>
            <a:r>
              <a:rPr lang="da-DK" sz="1400" dirty="0" smtClean="0"/>
              <a:t>Telefonisk rådgivning og vejledning</a:t>
            </a:r>
          </a:p>
          <a:p>
            <a:pPr lvl="1"/>
            <a:r>
              <a:rPr lang="da-DK" sz="1400" dirty="0" smtClean="0"/>
              <a:t>Rundbordssamtaler</a:t>
            </a:r>
          </a:p>
          <a:p>
            <a:pPr lvl="1"/>
            <a:r>
              <a:rPr lang="da-DK" sz="1400" dirty="0" smtClean="0"/>
              <a:t>Vejledning og formidling af tilbud</a:t>
            </a:r>
          </a:p>
          <a:p>
            <a:pPr lvl="1"/>
            <a:r>
              <a:rPr lang="da-DK" sz="1400" dirty="0" smtClean="0"/>
              <a:t>Virksomhedsbesøg af indsatskonsulent</a:t>
            </a:r>
          </a:p>
          <a:p>
            <a:pPr lvl="1"/>
            <a:r>
              <a:rPr lang="da-DK" sz="1400" dirty="0" smtClean="0"/>
              <a:t>Testværktøjer</a:t>
            </a:r>
          </a:p>
          <a:p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489" y="3837233"/>
            <a:ext cx="1533698" cy="923286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446" y="4584989"/>
            <a:ext cx="1019538" cy="1019538"/>
          </a:xfrm>
          <a:prstGeom prst="rect">
            <a:avLst/>
          </a:prstGeom>
        </p:spPr>
      </p:pic>
      <p:pic>
        <p:nvPicPr>
          <p:cNvPr id="9218" name="Picture 2" descr="cid:image002.jpg@01D1BD9C.174328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300" y="5230740"/>
            <a:ext cx="1785938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524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b="1" dirty="0" smtClean="0"/>
              <a:t>Spor 3 </a:t>
            </a:r>
            <a:r>
              <a:rPr lang="da-DK" dirty="0" smtClean="0"/>
              <a:t>– </a:t>
            </a:r>
            <a:r>
              <a:rPr lang="da-DK" sz="2025" dirty="0"/>
              <a:t>for dig, der har brug for at undgå en medarbejders sygemelding eller hjælp til at forkorte sygemeldingen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1400" dirty="0" smtClean="0"/>
              <a:t>Målgruppe:</a:t>
            </a:r>
          </a:p>
          <a:p>
            <a:pPr lvl="1"/>
            <a:r>
              <a:rPr lang="da-DK" sz="1400" dirty="0" smtClean="0"/>
              <a:t>Ønsker hjælp til at undgå en medarbejders sygemelding, som skyldes f.eks. nedslidning, arbejdspres eller vanskeligt arbejdsmiljø.</a:t>
            </a:r>
          </a:p>
          <a:p>
            <a:endParaRPr lang="da-DK" sz="1400" dirty="0" smtClean="0"/>
          </a:p>
          <a:p>
            <a:r>
              <a:rPr lang="da-DK" sz="1400" dirty="0" smtClean="0"/>
              <a:t>Vi tilbyder:</a:t>
            </a:r>
          </a:p>
          <a:p>
            <a:pPr lvl="1"/>
            <a:r>
              <a:rPr lang="da-DK" sz="1400" dirty="0"/>
              <a:t>Telefonisk rådgivning og vejledning</a:t>
            </a:r>
          </a:p>
          <a:p>
            <a:pPr lvl="1"/>
            <a:r>
              <a:rPr lang="da-DK" sz="1400" dirty="0"/>
              <a:t>Virksomhedsbesøg</a:t>
            </a:r>
          </a:p>
          <a:p>
            <a:pPr lvl="1"/>
            <a:r>
              <a:rPr lang="da-DK" sz="1400" dirty="0"/>
              <a:t>Rundbordssamtaler</a:t>
            </a:r>
          </a:p>
          <a:p>
            <a:pPr lvl="1"/>
            <a:r>
              <a:rPr lang="da-DK" sz="1400" dirty="0"/>
              <a:t>Iværksættelse af kompenserende </a:t>
            </a:r>
            <a:r>
              <a:rPr lang="da-DK" sz="1400" dirty="0" smtClean="0"/>
              <a:t>ordninger</a:t>
            </a:r>
            <a:endParaRPr lang="da-DK" sz="1400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489" y="3837233"/>
            <a:ext cx="1533698" cy="923286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446" y="4584989"/>
            <a:ext cx="1019538" cy="1019538"/>
          </a:xfrm>
          <a:prstGeom prst="rect">
            <a:avLst/>
          </a:prstGeom>
        </p:spPr>
      </p:pic>
      <p:pic>
        <p:nvPicPr>
          <p:cNvPr id="10242" name="Picture 2" descr="cid:image002.jpg@01D1BD9C.174328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299" y="5244595"/>
            <a:ext cx="1785938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564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Præsentationsrunde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 smtClean="0"/>
              <a:t>Hver runde tager 20 min.</a:t>
            </a:r>
          </a:p>
          <a:p>
            <a:r>
              <a:rPr lang="da-DK" dirty="0" smtClean="0"/>
              <a:t>10 min. oplæg</a:t>
            </a:r>
          </a:p>
          <a:p>
            <a:r>
              <a:rPr lang="da-DK" dirty="0" smtClean="0"/>
              <a:t>10 til spørgsmål</a:t>
            </a:r>
          </a:p>
          <a:p>
            <a:pPr marL="0" indent="0">
              <a:buNone/>
            </a:pP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Under </a:t>
            </a:r>
            <a:r>
              <a:rPr lang="da-DK" dirty="0"/>
              <a:t>præsentationen </a:t>
            </a:r>
            <a:r>
              <a:rPr lang="da-DK" dirty="0" smtClean="0"/>
              <a:t>noterer i jeres </a:t>
            </a:r>
            <a:r>
              <a:rPr lang="da-DK" dirty="0"/>
              <a:t>overvejelser i refleksionsarket</a:t>
            </a:r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C583C-2984-4AC0-89EF-A05CCF3FD84A}" type="datetime2">
              <a:rPr lang="da-DK" smtClean="0"/>
              <a:t>1. februar 2018</a:t>
            </a:fld>
            <a:endParaRPr lang="da-DK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04864"/>
            <a:ext cx="1797298" cy="1797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360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Præsentationsrunde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>
                <a:solidFill>
                  <a:schemeClr val="bg1">
                    <a:lumMod val="65000"/>
                  </a:schemeClr>
                </a:solidFill>
              </a:rPr>
              <a:t>Skive</a:t>
            </a:r>
          </a:p>
          <a:p>
            <a:pPr lvl="0"/>
            <a:r>
              <a:rPr lang="da-DK" dirty="0">
                <a:solidFill>
                  <a:schemeClr val="bg1">
                    <a:lumMod val="65000"/>
                  </a:schemeClr>
                </a:solidFill>
              </a:rPr>
              <a:t>Skanderborg</a:t>
            </a:r>
          </a:p>
          <a:p>
            <a:pPr lvl="0"/>
            <a:r>
              <a:rPr lang="da-DK" dirty="0" smtClean="0"/>
              <a:t>Varde (Sygedagpenge)</a:t>
            </a:r>
            <a:endParaRPr lang="da-DK" dirty="0"/>
          </a:p>
          <a:p>
            <a:pPr lvl="0"/>
            <a:r>
              <a:rPr lang="da-DK" dirty="0">
                <a:solidFill>
                  <a:schemeClr val="bg1">
                    <a:lumMod val="65000"/>
                  </a:schemeClr>
                </a:solidFill>
              </a:rPr>
              <a:t>Hedensted</a:t>
            </a:r>
          </a:p>
          <a:p>
            <a:pPr lvl="0"/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Lyngby-Taarbæk</a:t>
            </a:r>
            <a:endParaRPr lang="da-DK" dirty="0">
              <a:solidFill>
                <a:schemeClr val="bg1">
                  <a:lumMod val="65000"/>
                </a:schemeClr>
              </a:solidFill>
            </a:endParaRPr>
          </a:p>
          <a:p>
            <a:pPr lvl="0"/>
            <a:r>
              <a:rPr lang="da-DK" dirty="0">
                <a:solidFill>
                  <a:schemeClr val="bg1">
                    <a:lumMod val="65000"/>
                  </a:schemeClr>
                </a:solidFill>
              </a:rPr>
              <a:t>Middelfart</a:t>
            </a:r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C583C-2984-4AC0-89EF-A05CCF3FD84A}" type="datetime2">
              <a:rPr lang="da-DK" smtClean="0"/>
              <a:t>1. februar 2018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6021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kstboks 1"/>
          <p:cNvSpPr txBox="1">
            <a:spLocks noChangeArrowheads="1"/>
          </p:cNvSpPr>
          <p:nvPr/>
        </p:nvSpPr>
        <p:spPr bwMode="auto">
          <a:xfrm>
            <a:off x="7948868" y="6237312"/>
            <a:ext cx="11882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5000"/>
              </a:lnSpc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5000"/>
              </a:lnSpc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da-DK" altLang="da-DK" sz="900" dirty="0">
                <a:solidFill>
                  <a:prstClr val="white"/>
                </a:solidFill>
                <a:latin typeface="Times New Roman" panose="02020603050405020304" pitchFamily="18" charset="0"/>
              </a:rPr>
              <a:t>Sag </a:t>
            </a:r>
            <a:r>
              <a:rPr lang="da-DK" altLang="da-DK" sz="90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16-797</a:t>
            </a:r>
            <a:endParaRPr lang="da-DK" altLang="da-DK" sz="900" dirty="0">
              <a:solidFill>
                <a:prstClr val="white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da-DK" altLang="da-DK" sz="900" dirty="0">
                <a:solidFill>
                  <a:prstClr val="white"/>
                </a:solidFill>
                <a:latin typeface="Times New Roman" panose="02020603050405020304" pitchFamily="18" charset="0"/>
              </a:rPr>
              <a:t>Dok. </a:t>
            </a:r>
            <a:r>
              <a:rPr lang="da-DK" altLang="da-DK" sz="90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142744-17</a:t>
            </a:r>
            <a:endParaRPr lang="da-DK" altLang="da-DK" sz="900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kstfelt 3"/>
          <p:cNvSpPr txBox="1"/>
          <p:nvPr/>
        </p:nvSpPr>
        <p:spPr>
          <a:xfrm>
            <a:off x="4211959" y="6237312"/>
            <a:ext cx="3435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altLang="da-DK" dirty="0">
                <a:solidFill>
                  <a:prstClr val="white"/>
                </a:solidFill>
              </a:rPr>
              <a:t>Workshop 21. september 2017</a:t>
            </a:r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da-DK" sz="3200" dirty="0" smtClean="0"/>
              <a:t>Virksomhedsrettet indsats på tværs</a:t>
            </a:r>
            <a:br>
              <a:rPr lang="da-DK" sz="3200" dirty="0" smtClean="0"/>
            </a:br>
            <a:r>
              <a:rPr lang="da-DK" sz="3200" dirty="0"/>
              <a:t/>
            </a:r>
            <a:br>
              <a:rPr lang="da-DK" sz="3200" dirty="0"/>
            </a:br>
            <a:r>
              <a:rPr lang="da-DK" sz="3200" dirty="0" smtClean="0"/>
              <a:t>Sygedagpenge i Varde</a:t>
            </a:r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250513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Bille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466" y="1551386"/>
            <a:ext cx="6291263" cy="4449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053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/>
          </p:nvPr>
        </p:nvSpPr>
        <p:spPr>
          <a:xfrm>
            <a:off x="1656161" y="1196752"/>
            <a:ext cx="5829300" cy="766763"/>
          </a:xfrm>
        </p:spPr>
        <p:txBody>
          <a:bodyPr>
            <a:normAutofit fontScale="90000"/>
          </a:bodyPr>
          <a:lstStyle/>
          <a:p>
            <a:r>
              <a:rPr lang="da-DK" altLang="da-DK" dirty="0" smtClean="0">
                <a:solidFill>
                  <a:srgbClr val="004578"/>
                </a:solidFill>
              </a:rPr>
              <a:t>5 Sigtelinjer – Jobcenter Varde</a:t>
            </a:r>
          </a:p>
        </p:txBody>
      </p:sp>
      <p:sp>
        <p:nvSpPr>
          <p:cNvPr id="24579" name="Pladsholder til indhold 3"/>
          <p:cNvSpPr>
            <a:spLocks noGrp="1"/>
          </p:cNvSpPr>
          <p:nvPr>
            <p:ph idx="1"/>
          </p:nvPr>
        </p:nvSpPr>
        <p:spPr>
          <a:xfrm>
            <a:off x="1656161" y="2402682"/>
            <a:ext cx="5830490" cy="3785652"/>
          </a:xfrm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da-DK" altLang="da-DK" sz="1500" dirty="0">
                <a:solidFill>
                  <a:srgbClr val="004578"/>
                </a:solidFill>
              </a:rPr>
              <a:t>Sikre at alle ydelsesmodtagere er ledige så kort tid som </a:t>
            </a:r>
            <a:br>
              <a:rPr lang="da-DK" altLang="da-DK" sz="1500" dirty="0">
                <a:solidFill>
                  <a:srgbClr val="004578"/>
                </a:solidFill>
              </a:rPr>
            </a:br>
            <a:r>
              <a:rPr lang="da-DK" altLang="da-DK" sz="1500" dirty="0">
                <a:solidFill>
                  <a:srgbClr val="004578"/>
                </a:solidFill>
              </a:rPr>
              <a:t>muligt, og med en varig tilknytning til arbejdsmarkedet</a:t>
            </a:r>
            <a:br>
              <a:rPr lang="da-DK" altLang="da-DK" sz="1500" dirty="0">
                <a:solidFill>
                  <a:srgbClr val="004578"/>
                </a:solidFill>
              </a:rPr>
            </a:br>
            <a:endParaRPr lang="da-DK" altLang="da-DK" sz="1500" dirty="0">
              <a:solidFill>
                <a:srgbClr val="004578"/>
              </a:solidFill>
            </a:endParaRPr>
          </a:p>
          <a:p>
            <a:pPr>
              <a:buFontTx/>
              <a:buChar char="•"/>
            </a:pPr>
            <a:r>
              <a:rPr lang="da-DK" altLang="da-DK" sz="1500" dirty="0">
                <a:solidFill>
                  <a:srgbClr val="004578"/>
                </a:solidFill>
              </a:rPr>
              <a:t>Sikre at indsatsen sker uden unødig ventetid i sagsbehandlingen, såvel internt som eksternt</a:t>
            </a:r>
            <a:br>
              <a:rPr lang="da-DK" altLang="da-DK" sz="1500" dirty="0">
                <a:solidFill>
                  <a:srgbClr val="004578"/>
                </a:solidFill>
              </a:rPr>
            </a:br>
            <a:endParaRPr lang="da-DK" altLang="da-DK" sz="1500" dirty="0">
              <a:solidFill>
                <a:srgbClr val="004578"/>
              </a:solidFill>
            </a:endParaRPr>
          </a:p>
          <a:p>
            <a:pPr>
              <a:buFontTx/>
              <a:buChar char="•"/>
            </a:pPr>
            <a:r>
              <a:rPr lang="da-DK" altLang="da-DK" sz="1500" dirty="0">
                <a:solidFill>
                  <a:srgbClr val="004578"/>
                </a:solidFill>
              </a:rPr>
              <a:t>Sikre at borgeren har så få medarbejdere at forholde </a:t>
            </a:r>
            <a:br>
              <a:rPr lang="da-DK" altLang="da-DK" sz="1500" dirty="0">
                <a:solidFill>
                  <a:srgbClr val="004578"/>
                </a:solidFill>
              </a:rPr>
            </a:br>
            <a:r>
              <a:rPr lang="da-DK" altLang="da-DK" sz="1500" dirty="0">
                <a:solidFill>
                  <a:srgbClr val="004578"/>
                </a:solidFill>
              </a:rPr>
              <a:t>sig til som muligt</a:t>
            </a:r>
            <a:br>
              <a:rPr lang="da-DK" altLang="da-DK" sz="1500" dirty="0">
                <a:solidFill>
                  <a:srgbClr val="004578"/>
                </a:solidFill>
              </a:rPr>
            </a:br>
            <a:endParaRPr lang="da-DK" altLang="da-DK" sz="1500" dirty="0">
              <a:solidFill>
                <a:srgbClr val="004578"/>
              </a:solidFill>
            </a:endParaRPr>
          </a:p>
          <a:p>
            <a:pPr>
              <a:buFontTx/>
              <a:buChar char="•"/>
            </a:pPr>
            <a:r>
              <a:rPr lang="da-DK" altLang="da-DK" sz="1500" dirty="0">
                <a:solidFill>
                  <a:srgbClr val="004578"/>
                </a:solidFill>
              </a:rPr>
              <a:t>Sikre at der hele tiden er fokus på det tværfaglige </a:t>
            </a:r>
            <a:br>
              <a:rPr lang="da-DK" altLang="da-DK" sz="1500" dirty="0">
                <a:solidFill>
                  <a:srgbClr val="004578"/>
                </a:solidFill>
              </a:rPr>
            </a:br>
            <a:r>
              <a:rPr lang="da-DK" altLang="da-DK" sz="1500" dirty="0">
                <a:solidFill>
                  <a:srgbClr val="004578"/>
                </a:solidFill>
              </a:rPr>
              <a:t>samarbejde samt borgerinddragelse</a:t>
            </a:r>
            <a:br>
              <a:rPr lang="da-DK" altLang="da-DK" sz="1500" dirty="0">
                <a:solidFill>
                  <a:srgbClr val="004578"/>
                </a:solidFill>
              </a:rPr>
            </a:br>
            <a:endParaRPr lang="da-DK" altLang="da-DK" sz="1500" dirty="0">
              <a:solidFill>
                <a:srgbClr val="004578"/>
              </a:solidFill>
            </a:endParaRPr>
          </a:p>
          <a:p>
            <a:pPr>
              <a:buFontTx/>
              <a:buChar char="•"/>
            </a:pPr>
            <a:r>
              <a:rPr lang="da-DK" altLang="da-DK" sz="1500" dirty="0">
                <a:solidFill>
                  <a:srgbClr val="004578"/>
                </a:solidFill>
              </a:rPr>
              <a:t>Sikre at virksomhederne understøttes i at de får den </a:t>
            </a:r>
            <a:br>
              <a:rPr lang="da-DK" altLang="da-DK" sz="1500" dirty="0">
                <a:solidFill>
                  <a:srgbClr val="004578"/>
                </a:solidFill>
              </a:rPr>
            </a:br>
            <a:r>
              <a:rPr lang="da-DK" altLang="da-DK" sz="1500" dirty="0">
                <a:solidFill>
                  <a:srgbClr val="004578"/>
                </a:solidFill>
              </a:rPr>
              <a:t>arbejdskraft de har brug for på kort og lang sigt</a:t>
            </a:r>
          </a:p>
          <a:p>
            <a:pPr marL="0" indent="0">
              <a:buNone/>
            </a:pPr>
            <a:endParaRPr lang="da-DK" altLang="da-DK" sz="1500" dirty="0"/>
          </a:p>
        </p:txBody>
      </p:sp>
    </p:spTree>
    <p:extLst>
      <p:ext uri="{BB962C8B-B14F-4D97-AF65-F5344CB8AC3E}">
        <p14:creationId xmlns:p14="http://schemas.microsoft.com/office/powerpoint/2010/main" val="9321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boks 5"/>
          <p:cNvSpPr txBox="1"/>
          <p:nvPr/>
        </p:nvSpPr>
        <p:spPr>
          <a:xfrm>
            <a:off x="827584" y="1647959"/>
            <a:ext cx="763284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2000" dirty="0" smtClean="0">
              <a:solidFill>
                <a:prstClr val="black"/>
              </a:solidFill>
            </a:endParaRPr>
          </a:p>
          <a:p>
            <a:r>
              <a:rPr lang="da-DK" sz="2000" dirty="0" smtClean="0">
                <a:solidFill>
                  <a:prstClr val="black"/>
                </a:solidFill>
              </a:rPr>
              <a:t>Hvad er baggrunden for at I er lykkedes med indsatsen? </a:t>
            </a:r>
          </a:p>
          <a:p>
            <a:endParaRPr lang="da-DK" sz="20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prstClr val="black"/>
                </a:solidFill>
              </a:rPr>
              <a:t>Politisk investering i virksomhedsrettet fastholdelsesindsats, først Varde Kommune projektet i 2012 og igen 2016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prstClr val="black"/>
                </a:solidFill>
              </a:rPr>
              <a:t>Investeringen vedrører til råd og vejledning, opfølgningssamtaler og flere løsninger på ude på arbejdspladserne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>
              <a:solidFill>
                <a:prstClr val="black"/>
              </a:solidFill>
            </a:endParaRPr>
          </a:p>
          <a:p>
            <a:endParaRPr lang="da-DK" dirty="0" smtClean="0">
              <a:solidFill>
                <a:prstClr val="black"/>
              </a:solidFill>
            </a:endParaRPr>
          </a:p>
          <a:p>
            <a:endParaRPr lang="da-DK" dirty="0" smtClean="0">
              <a:solidFill>
                <a:prstClr val="black"/>
              </a:solidFill>
            </a:endParaRPr>
          </a:p>
          <a:p>
            <a:r>
              <a:rPr lang="da-DK" dirty="0" smtClean="0">
                <a:solidFill>
                  <a:prstClr val="black"/>
                </a:solidFill>
              </a:rPr>
              <a:t>Tegn </a:t>
            </a:r>
            <a:r>
              <a:rPr lang="da-DK" dirty="0">
                <a:solidFill>
                  <a:prstClr val="black"/>
                </a:solidFill>
              </a:rPr>
              <a:t>på succes – </a:t>
            </a:r>
            <a:r>
              <a:rPr lang="da-DK" dirty="0" smtClean="0">
                <a:solidFill>
                  <a:prstClr val="black"/>
                </a:solidFill>
              </a:rPr>
              <a:t>effekter </a:t>
            </a:r>
          </a:p>
          <a:p>
            <a:endParaRPr lang="da-DK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prstClr val="black"/>
                </a:solidFill>
              </a:rPr>
              <a:t>Gennemsnitlig varighed falder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prstClr val="black"/>
                </a:solidFill>
              </a:rPr>
              <a:t>Faldende antal årsværk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prstClr val="black"/>
                </a:solidFill>
              </a:rPr>
              <a:t>Høj andel i benchmarking</a:t>
            </a:r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Baggrund for virksomhedsrettet indsats på tværs - sygedagpenge</a:t>
            </a:r>
            <a:endParaRPr lang="da-DK" dirty="0"/>
          </a:p>
        </p:txBody>
      </p:sp>
      <p:pic>
        <p:nvPicPr>
          <p:cNvPr id="4" name="image27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4060478"/>
            <a:ext cx="3844290" cy="219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0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/>
        </p:nvSpPr>
        <p:spPr>
          <a:xfrm>
            <a:off x="971600" y="1484784"/>
            <a:ext cx="72008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2000" dirty="0" smtClean="0">
              <a:solidFill>
                <a:prstClr val="black"/>
              </a:solidFill>
            </a:endParaRPr>
          </a:p>
          <a:p>
            <a:r>
              <a:rPr lang="da-DK" sz="2000" dirty="0" smtClean="0">
                <a:solidFill>
                  <a:prstClr val="black"/>
                </a:solidFill>
              </a:rPr>
              <a:t>Hvad har I konkret gjort for at lykkes? </a:t>
            </a:r>
          </a:p>
          <a:p>
            <a:endParaRPr lang="da-DK" dirty="0" smtClean="0">
              <a:solidFill>
                <a:prstClr val="white">
                  <a:lumMod val="50000"/>
                </a:prst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prstClr val="black"/>
                </a:solidFill>
              </a:rPr>
              <a:t>Ledelsesmæssigt fokus på udviklingen i tilgang, indsats og afgang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prstClr val="black"/>
                </a:solidFill>
              </a:rPr>
              <a:t>Faste aftaler om opfølgning på store virksomheder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prstClr val="black"/>
                </a:solidFill>
              </a:rPr>
              <a:t>Vækstmodellen understøtter anerkendende </a:t>
            </a:r>
            <a:r>
              <a:rPr lang="da-DK" dirty="0" smtClean="0">
                <a:solidFill>
                  <a:prstClr val="black"/>
                </a:solidFill>
              </a:rPr>
              <a:t>tilgang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prstClr val="black"/>
                </a:solidFill>
              </a:rPr>
              <a:t>Omfattende sagssparring med begrundelse for at fravige v-aktivitet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prstClr val="black"/>
                </a:solidFill>
              </a:rPr>
              <a:t>Kompetenceudvikling i samtaler og virksomhedsrettede løsninger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prstClr val="black"/>
                </a:solidFill>
              </a:rPr>
              <a:t>Sidemandsoplæring i virksomhedsrettet kontakt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prstClr val="black"/>
                </a:solidFill>
              </a:rPr>
              <a:t>Organisationen er tilpasset, så myndighed og udfører er lagt sammen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prstClr val="black"/>
                </a:solidFill>
              </a:rPr>
              <a:t>Sigtelinjer, især så kort tid som muligt og så få medarbejdere som muligt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prstClr val="black"/>
                </a:solidFill>
              </a:rPr>
              <a:t>Etablering af virksomhedsservice – praktikliste – vind, behold, gro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Processen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1505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/>
        </p:nvSpPr>
        <p:spPr>
          <a:xfrm>
            <a:off x="827584" y="1349477"/>
            <a:ext cx="71840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smtClean="0">
                <a:solidFill>
                  <a:prstClr val="black"/>
                </a:solidFill>
              </a:rPr>
              <a:t>Angiv 3 eksempler på de vigtigste konkrete læringspunkter ift. den gennemførte proces?</a:t>
            </a:r>
            <a:r>
              <a:rPr lang="da-DK" dirty="0" smtClean="0">
                <a:solidFill>
                  <a:prstClr val="black"/>
                </a:solidFill>
              </a:rPr>
              <a:t> </a:t>
            </a:r>
          </a:p>
          <a:p>
            <a:endParaRPr lang="da-DK" sz="2000" dirty="0" smtClean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 smtClean="0">
                <a:solidFill>
                  <a:prstClr val="black"/>
                </a:solidFill>
              </a:rPr>
              <a:t>Fokus på virksomhedsrettede kompetencer hos medarbejderne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 smtClean="0">
                <a:solidFill>
                  <a:prstClr val="black"/>
                </a:solidFill>
              </a:rPr>
              <a:t>Understøttende tilbud, fx </a:t>
            </a:r>
            <a:r>
              <a:rPr lang="da-DK" sz="2000" dirty="0" err="1" smtClean="0">
                <a:solidFill>
                  <a:prstClr val="black"/>
                </a:solidFill>
              </a:rPr>
              <a:t>arbejdsmarkedsrettet</a:t>
            </a:r>
            <a:r>
              <a:rPr lang="da-DK" sz="2000" dirty="0" smtClean="0">
                <a:solidFill>
                  <a:prstClr val="black"/>
                </a:solidFill>
              </a:rPr>
              <a:t> fysioterapi og coachende psykolog</a:t>
            </a:r>
            <a:endParaRPr lang="da-DK" sz="2000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 smtClean="0">
                <a:solidFill>
                  <a:prstClr val="black"/>
                </a:solidFill>
              </a:rPr>
              <a:t>Konkrete samtaleredskaber: ugeskema, mixerpult, trappemodel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Læringspunkter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775543" y="4081448"/>
            <a:ext cx="2647192" cy="2161400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11859" y="4068146"/>
            <a:ext cx="2520281" cy="2160240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18" y="4081448"/>
            <a:ext cx="2854838" cy="216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96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/>
        </p:nvSpPr>
        <p:spPr>
          <a:xfrm>
            <a:off x="755576" y="1484784"/>
            <a:ext cx="73448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smtClean="0">
                <a:solidFill>
                  <a:prstClr val="black"/>
                </a:solidFill>
              </a:rPr>
              <a:t>Kan den succesfulde indsats overføres til andre ydelsesområder?</a:t>
            </a:r>
          </a:p>
          <a:p>
            <a:endParaRPr lang="da-DK" sz="2000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 smtClean="0">
                <a:solidFill>
                  <a:prstClr val="black"/>
                </a:solidFill>
              </a:rPr>
              <a:t>Snitfladen mellem forsikrede ledige og sygefravær, udnyttes allerede i dag ved at ligge i samme afdeling i jobcentret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 smtClean="0">
                <a:solidFill>
                  <a:prstClr val="black"/>
                </a:solidFill>
              </a:rPr>
              <a:t>Fokus på job for målgrupper med arbejdserfaring, ABC job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 smtClean="0">
                <a:solidFill>
                  <a:prstClr val="black"/>
                </a:solidFill>
              </a:rPr>
              <a:t>Fokus på tilknytning, praktik, små jobs for ikke-arbejdsmarkedsparate/resurseforløb</a:t>
            </a:r>
          </a:p>
          <a:p>
            <a:endParaRPr lang="da-DK" sz="2000" dirty="0">
              <a:solidFill>
                <a:prstClr val="black"/>
              </a:solidFill>
            </a:endParaRPr>
          </a:p>
        </p:txBody>
      </p:sp>
      <p:sp>
        <p:nvSpPr>
          <p:cNvPr id="3" name="Tekstboks 2"/>
          <p:cNvSpPr txBox="1"/>
          <p:nvPr/>
        </p:nvSpPr>
        <p:spPr>
          <a:xfrm>
            <a:off x="728160" y="3731553"/>
            <a:ext cx="72728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smtClean="0">
                <a:solidFill>
                  <a:prstClr val="black"/>
                </a:solidFill>
              </a:rPr>
              <a:t>Hvilke tilpasninger skal der til for at indsatsen kan overføres, og hvilke forhold skal der være en særlig opmærksomhed på? </a:t>
            </a:r>
          </a:p>
          <a:p>
            <a:endParaRPr lang="da-DK" sz="2000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 smtClean="0">
                <a:solidFill>
                  <a:prstClr val="black"/>
                </a:solidFill>
              </a:rPr>
              <a:t>Kultur for forventning til virksomhedsrettet aktivitet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 smtClean="0">
                <a:solidFill>
                  <a:prstClr val="black"/>
                </a:solidFill>
              </a:rPr>
              <a:t>Sigtelinjen med kombination af myndighed og konsulent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 smtClean="0">
                <a:solidFill>
                  <a:prstClr val="black"/>
                </a:solidFill>
              </a:rPr>
              <a:t>Konstant ledelsesfokus på løsninger i virksomhederne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000" dirty="0" smtClean="0">
              <a:solidFill>
                <a:prstClr val="black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2800" dirty="0" smtClean="0"/>
              <a:t>Overførsel til andre ydelsesområder i eget jobcenter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202349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a-DK" dirty="0" smtClean="0"/>
              <a:t>Drøftelse 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905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Præsentationsrunde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>
                <a:solidFill>
                  <a:schemeClr val="bg1">
                    <a:lumMod val="65000"/>
                  </a:schemeClr>
                </a:solidFill>
              </a:rPr>
              <a:t>Skive</a:t>
            </a:r>
          </a:p>
          <a:p>
            <a:pPr lvl="0"/>
            <a:r>
              <a:rPr lang="da-DK" dirty="0">
                <a:solidFill>
                  <a:schemeClr val="bg1">
                    <a:lumMod val="65000"/>
                  </a:schemeClr>
                </a:solidFill>
              </a:rPr>
              <a:t>Skanderborg</a:t>
            </a:r>
          </a:p>
          <a:p>
            <a:pPr lvl="0"/>
            <a:r>
              <a:rPr lang="da-DK" dirty="0">
                <a:solidFill>
                  <a:schemeClr val="bg1">
                    <a:lumMod val="65000"/>
                  </a:schemeClr>
                </a:solidFill>
              </a:rPr>
              <a:t>Varde</a:t>
            </a:r>
          </a:p>
          <a:p>
            <a:r>
              <a:rPr lang="da-DK" dirty="0" smtClean="0"/>
              <a:t>Hedensted (Ordinære timer)</a:t>
            </a:r>
            <a:endParaRPr lang="da-DK" dirty="0"/>
          </a:p>
          <a:p>
            <a:pPr lvl="0"/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Lyngby-Taarbæk</a:t>
            </a:r>
            <a:endParaRPr lang="da-DK" dirty="0">
              <a:solidFill>
                <a:schemeClr val="bg1">
                  <a:lumMod val="65000"/>
                </a:schemeClr>
              </a:solidFill>
            </a:endParaRPr>
          </a:p>
          <a:p>
            <a:pPr lvl="0"/>
            <a:r>
              <a:rPr lang="da-DK" dirty="0">
                <a:solidFill>
                  <a:schemeClr val="bg1">
                    <a:lumMod val="65000"/>
                  </a:schemeClr>
                </a:solidFill>
              </a:rPr>
              <a:t>Middelfart</a:t>
            </a:r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C583C-2984-4AC0-89EF-A05CCF3FD84A}" type="datetime2">
              <a:rPr lang="da-DK" smtClean="0"/>
              <a:t>1. februar 2018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0707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3" name="Picture 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20048"/>
            <a:ext cx="9180512" cy="65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106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Virksomhedsrettet </a:t>
            </a:r>
            <a:br>
              <a:rPr lang="da-DK" dirty="0" smtClean="0"/>
            </a:br>
            <a:r>
              <a:rPr lang="da-DK" dirty="0" smtClean="0"/>
              <a:t>indsats på tværs</a:t>
            </a:r>
            <a:endParaRPr lang="da-DK" dirty="0"/>
          </a:p>
        </p:txBody>
      </p:sp>
      <p:sp>
        <p:nvSpPr>
          <p:cNvPr id="5" name="U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Workshop 21. september 2017</a:t>
            </a:r>
          </a:p>
        </p:txBody>
      </p:sp>
    </p:spTree>
    <p:extLst>
      <p:ext uri="{BB962C8B-B14F-4D97-AF65-F5344CB8AC3E}">
        <p14:creationId xmlns:p14="http://schemas.microsoft.com/office/powerpoint/2010/main" val="36771437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boks 5"/>
          <p:cNvSpPr txBox="1"/>
          <p:nvPr/>
        </p:nvSpPr>
        <p:spPr>
          <a:xfrm>
            <a:off x="827584" y="1647959"/>
            <a:ext cx="76328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smtClean="0">
                <a:solidFill>
                  <a:prstClr val="black"/>
                </a:solidFill>
              </a:rPr>
              <a:t>Hvad er baggrunden for at I er lykkedes med indsatsen? </a:t>
            </a:r>
            <a:endParaRPr lang="da-DK" dirty="0" smtClean="0">
              <a:solidFill>
                <a:prstClr val="white">
                  <a:lumMod val="50000"/>
                </a:prstClr>
              </a:solidFill>
            </a:endParaRPr>
          </a:p>
          <a:p>
            <a:r>
              <a:rPr lang="da-DK" dirty="0" smtClean="0">
                <a:solidFill>
                  <a:prstClr val="black"/>
                </a:solidFill>
              </a:rPr>
              <a:t>-Klar ledelsesmæssig prioritering, italesættelse og opmærksomhed</a:t>
            </a:r>
          </a:p>
          <a:p>
            <a:r>
              <a:rPr lang="da-DK" dirty="0" smtClean="0">
                <a:solidFill>
                  <a:prstClr val="black"/>
                </a:solidFill>
              </a:rPr>
              <a:t>-En ”Jobbet først” kultur med fokus på den enkeltes muligheder og ressourcer og ikke på begrænsninger.</a:t>
            </a:r>
          </a:p>
          <a:p>
            <a:r>
              <a:rPr lang="da-DK" dirty="0" smtClean="0">
                <a:solidFill>
                  <a:prstClr val="black"/>
                </a:solidFill>
              </a:rPr>
              <a:t>-Tæt samarbejde med virksomhederne (Code of </a:t>
            </a:r>
            <a:r>
              <a:rPr lang="da-DK" dirty="0" err="1" smtClean="0">
                <a:solidFill>
                  <a:prstClr val="black"/>
                </a:solidFill>
              </a:rPr>
              <a:t>care</a:t>
            </a:r>
            <a:r>
              <a:rPr lang="da-DK" dirty="0" smtClean="0">
                <a:solidFill>
                  <a:prstClr val="black"/>
                </a:solidFill>
              </a:rPr>
              <a:t>)</a:t>
            </a:r>
          </a:p>
          <a:p>
            <a:endParaRPr lang="da-DK" dirty="0">
              <a:solidFill>
                <a:prstClr val="black"/>
              </a:solidFill>
            </a:endParaRPr>
          </a:p>
          <a:p>
            <a:r>
              <a:rPr lang="da-DK" dirty="0">
                <a:solidFill>
                  <a:prstClr val="black"/>
                </a:solidFill>
              </a:rPr>
              <a:t>Tegn på succes – </a:t>
            </a:r>
            <a:r>
              <a:rPr lang="da-DK" dirty="0" smtClean="0">
                <a:solidFill>
                  <a:prstClr val="black"/>
                </a:solidFill>
              </a:rPr>
              <a:t>effekter </a:t>
            </a:r>
            <a:endParaRPr lang="da-DK" dirty="0">
              <a:solidFill>
                <a:prstClr val="white">
                  <a:lumMod val="50000"/>
                </a:prstClr>
              </a:solidFill>
            </a:endParaRPr>
          </a:p>
          <a:p>
            <a:r>
              <a:rPr lang="da-DK" dirty="0" smtClean="0">
                <a:solidFill>
                  <a:prstClr val="black"/>
                </a:solidFill>
              </a:rPr>
              <a:t>-Flere i ordinære timer.</a:t>
            </a:r>
          </a:p>
          <a:p>
            <a:r>
              <a:rPr lang="da-DK" dirty="0" smtClean="0">
                <a:solidFill>
                  <a:prstClr val="black"/>
                </a:solidFill>
              </a:rPr>
              <a:t>-Faldende forsørgelsesudgifter og antal ydelsesmodtagere.</a:t>
            </a:r>
          </a:p>
          <a:p>
            <a:r>
              <a:rPr lang="da-DK" dirty="0" smtClean="0">
                <a:solidFill>
                  <a:prstClr val="black"/>
                </a:solidFill>
              </a:rPr>
              <a:t>-Virksomheder forventer ikke længere at borgere altid starter i praktik.</a:t>
            </a:r>
          </a:p>
          <a:p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Baggrund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788056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/>
        </p:nvSpPr>
        <p:spPr>
          <a:xfrm>
            <a:off x="971600" y="1484784"/>
            <a:ext cx="72008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smtClean="0">
                <a:solidFill>
                  <a:prstClr val="black"/>
                </a:solidFill>
              </a:rPr>
              <a:t>Hvad har I konkret gjort for at lykkes? </a:t>
            </a:r>
            <a:endParaRPr lang="da-DK" dirty="0" smtClean="0">
              <a:solidFill>
                <a:prstClr val="white">
                  <a:lumMod val="50000"/>
                </a:prstClr>
              </a:solidFill>
            </a:endParaRPr>
          </a:p>
          <a:p>
            <a:r>
              <a:rPr lang="da-DK" dirty="0" smtClean="0">
                <a:solidFill>
                  <a:prstClr val="black"/>
                </a:solidFill>
              </a:rPr>
              <a:t>-Øget ledelsesmæssigt fokus.</a:t>
            </a:r>
          </a:p>
          <a:p>
            <a:r>
              <a:rPr lang="da-DK" dirty="0" smtClean="0">
                <a:solidFill>
                  <a:prstClr val="black"/>
                </a:solidFill>
              </a:rPr>
              <a:t>-Tæt samarbejde mellem sagsbehandler og </a:t>
            </a:r>
            <a:r>
              <a:rPr lang="da-DK" dirty="0" err="1" smtClean="0">
                <a:solidFill>
                  <a:prstClr val="black"/>
                </a:solidFill>
              </a:rPr>
              <a:t>virksomhedskonsulent</a:t>
            </a:r>
            <a:r>
              <a:rPr lang="da-DK" dirty="0" smtClean="0">
                <a:solidFill>
                  <a:prstClr val="black"/>
                </a:solidFill>
              </a:rPr>
              <a:t>.</a:t>
            </a:r>
          </a:p>
          <a:p>
            <a:r>
              <a:rPr lang="da-DK" dirty="0" smtClean="0">
                <a:solidFill>
                  <a:prstClr val="black"/>
                </a:solidFill>
              </a:rPr>
              <a:t>-Empowerment tilgang.. Fokus på borgerens egen </a:t>
            </a:r>
            <a:r>
              <a:rPr lang="da-DK" dirty="0" err="1" smtClean="0">
                <a:solidFill>
                  <a:prstClr val="black"/>
                </a:solidFill>
              </a:rPr>
              <a:t>mestring</a:t>
            </a:r>
            <a:r>
              <a:rPr lang="da-DK" dirty="0" smtClean="0">
                <a:solidFill>
                  <a:prstClr val="black"/>
                </a:solidFill>
              </a:rPr>
              <a:t>.</a:t>
            </a:r>
          </a:p>
          <a:p>
            <a:r>
              <a:rPr lang="da-DK" dirty="0" smtClean="0">
                <a:solidFill>
                  <a:prstClr val="black"/>
                </a:solidFill>
              </a:rPr>
              <a:t>-Italesættelse af de ”gode historier” blandt andet hvad ordinære timer betyder for konkrete borgeres økonomi, arbejdsidentitet og selvværd.</a:t>
            </a:r>
          </a:p>
          <a:p>
            <a:r>
              <a:rPr lang="da-DK" dirty="0" smtClean="0">
                <a:solidFill>
                  <a:prstClr val="black"/>
                </a:solidFill>
              </a:rPr>
              <a:t>-Prioriteret ressourcer til den virksomhedsrettede indsats.</a:t>
            </a:r>
          </a:p>
          <a:p>
            <a:r>
              <a:rPr lang="da-DK" dirty="0" smtClean="0">
                <a:solidFill>
                  <a:prstClr val="black"/>
                </a:solidFill>
              </a:rPr>
              <a:t>-Jobrettede samtaler.</a:t>
            </a:r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Processen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371288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/>
        </p:nvSpPr>
        <p:spPr>
          <a:xfrm>
            <a:off x="772307" y="1529497"/>
            <a:ext cx="7184069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smtClean="0">
                <a:solidFill>
                  <a:prstClr val="black"/>
                </a:solidFill>
              </a:rPr>
              <a:t>Angiv 3 eksempler på de vigtigste konkrete læringspunkter ift. den gennemførte proces?</a:t>
            </a:r>
            <a:r>
              <a:rPr lang="da-DK" dirty="0" smtClean="0">
                <a:solidFill>
                  <a:prstClr val="black"/>
                </a:solidFill>
              </a:rPr>
              <a:t> </a:t>
            </a:r>
          </a:p>
          <a:p>
            <a:endParaRPr lang="da-DK" dirty="0" smtClean="0">
              <a:solidFill>
                <a:prstClr val="black"/>
              </a:solidFill>
            </a:endParaRPr>
          </a:p>
          <a:p>
            <a:r>
              <a:rPr lang="da-DK" sz="2000" dirty="0" smtClean="0">
                <a:solidFill>
                  <a:prstClr val="black"/>
                </a:solidFill>
              </a:rPr>
              <a:t>-Betydningen af, for den enkelte borger, at kunne sige til sig selv og andre ”jeg arbejder, jeg får løn”, fremfor ”jeg er i praktik, igen, og får offentlig ydelse”.</a:t>
            </a:r>
          </a:p>
          <a:p>
            <a:r>
              <a:rPr lang="da-DK" sz="2000" dirty="0" smtClean="0">
                <a:solidFill>
                  <a:prstClr val="black"/>
                </a:solidFill>
              </a:rPr>
              <a:t>-Virksomhederne vil gerne, men skal udfordres.</a:t>
            </a:r>
          </a:p>
          <a:p>
            <a:r>
              <a:rPr lang="da-DK" sz="2000" dirty="0" smtClean="0">
                <a:solidFill>
                  <a:prstClr val="black"/>
                </a:solidFill>
              </a:rPr>
              <a:t>-Der findes et uopdyrket marked af ”småjobs” altså muligheder for at få borgere ind i få timer til løsning af forskellige opgaver.</a:t>
            </a:r>
          </a:p>
          <a:p>
            <a:r>
              <a:rPr lang="da-DK" sz="2000" dirty="0" smtClean="0">
                <a:solidFill>
                  <a:prstClr val="black"/>
                </a:solidFill>
              </a:rPr>
              <a:t>-Betydningen af sagsbehandlerens tro på borgerens evner og muligheder.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Læringspunkter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210825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/>
        </p:nvSpPr>
        <p:spPr>
          <a:xfrm>
            <a:off x="755576" y="1484784"/>
            <a:ext cx="7344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smtClean="0">
                <a:solidFill>
                  <a:prstClr val="black"/>
                </a:solidFill>
              </a:rPr>
              <a:t>Kan den succesfulde indsats overføres til andre ydelsesområder? </a:t>
            </a:r>
            <a:endParaRPr lang="da-DK" dirty="0" smtClean="0">
              <a:solidFill>
                <a:prstClr val="white">
                  <a:lumMod val="50000"/>
                </a:prstClr>
              </a:solidFill>
            </a:endParaRPr>
          </a:p>
          <a:p>
            <a:r>
              <a:rPr lang="da-DK" sz="2000" dirty="0" smtClean="0">
                <a:solidFill>
                  <a:prstClr val="black"/>
                </a:solidFill>
              </a:rPr>
              <a:t>-Ja. Og er blevet det. Fokus på at ”jobbet først” tankegangen gælder i hele jobcentret.</a:t>
            </a:r>
          </a:p>
        </p:txBody>
      </p:sp>
      <p:sp>
        <p:nvSpPr>
          <p:cNvPr id="3" name="Tekstboks 2"/>
          <p:cNvSpPr txBox="1"/>
          <p:nvPr/>
        </p:nvSpPr>
        <p:spPr>
          <a:xfrm>
            <a:off x="789672" y="4034597"/>
            <a:ext cx="72728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smtClean="0">
                <a:solidFill>
                  <a:prstClr val="black"/>
                </a:solidFill>
              </a:rPr>
              <a:t>Hvilke tilpasninger skal der til for at indsatsen kan overføres, og hvilke forhold skal der være en særlig opmærksomhed på?</a:t>
            </a:r>
          </a:p>
          <a:p>
            <a:endParaRPr lang="da-DK" sz="2000" dirty="0" smtClean="0">
              <a:solidFill>
                <a:prstClr val="black"/>
              </a:solidFill>
            </a:endParaRPr>
          </a:p>
          <a:p>
            <a:r>
              <a:rPr lang="da-DK" sz="2000" dirty="0" smtClean="0">
                <a:solidFill>
                  <a:prstClr val="black"/>
                </a:solidFill>
              </a:rPr>
              <a:t>-Klare politiske og ledelsesmæssige udmeldinger på retning og forventninger. Opbakning til ledere og medarbejdere.</a:t>
            </a:r>
          </a:p>
          <a:p>
            <a:r>
              <a:rPr lang="da-DK" sz="2000" dirty="0" smtClean="0">
                <a:solidFill>
                  <a:prstClr val="black"/>
                </a:solidFill>
              </a:rPr>
              <a:t>-Fokus på kulturen og troen på borgeren.</a:t>
            </a:r>
          </a:p>
          <a:p>
            <a:r>
              <a:rPr lang="da-DK" sz="2000" dirty="0" smtClean="0">
                <a:solidFill>
                  <a:prstClr val="black"/>
                </a:solidFill>
              </a:rPr>
              <a:t>-Fokus på resultater og i mindre grad på processer.</a:t>
            </a:r>
            <a:endParaRPr lang="da-DK" sz="2000" dirty="0">
              <a:solidFill>
                <a:prstClr val="black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2800" dirty="0" smtClean="0"/>
              <a:t>Overførsel til andre ydelsesområder i eget jobcenter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25969593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Præsentationsrunde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>
                <a:solidFill>
                  <a:schemeClr val="bg1">
                    <a:lumMod val="65000"/>
                  </a:schemeClr>
                </a:solidFill>
              </a:rPr>
              <a:t>Skive</a:t>
            </a:r>
          </a:p>
          <a:p>
            <a:pPr lvl="0"/>
            <a:r>
              <a:rPr lang="da-DK" dirty="0">
                <a:solidFill>
                  <a:schemeClr val="bg1">
                    <a:lumMod val="65000"/>
                  </a:schemeClr>
                </a:solidFill>
              </a:rPr>
              <a:t>Skanderborg</a:t>
            </a:r>
          </a:p>
          <a:p>
            <a:pPr lvl="0"/>
            <a:r>
              <a:rPr lang="da-DK" dirty="0">
                <a:solidFill>
                  <a:schemeClr val="bg1">
                    <a:lumMod val="65000"/>
                  </a:schemeClr>
                </a:solidFill>
              </a:rPr>
              <a:t>Varde</a:t>
            </a:r>
          </a:p>
          <a:p>
            <a:r>
              <a:rPr lang="da-DK" dirty="0">
                <a:solidFill>
                  <a:schemeClr val="bg1">
                    <a:lumMod val="65000"/>
                  </a:schemeClr>
                </a:solidFill>
              </a:rPr>
              <a:t>Hedensted</a:t>
            </a:r>
          </a:p>
          <a:p>
            <a:pPr lvl="0"/>
            <a:r>
              <a:rPr lang="da-DK" dirty="0" smtClean="0"/>
              <a:t>Lyngby-Taarbæk (Jobafklaring)</a:t>
            </a:r>
            <a:endParaRPr lang="da-DK" dirty="0"/>
          </a:p>
          <a:p>
            <a:pPr lvl="0"/>
            <a:r>
              <a:rPr lang="da-DK" dirty="0">
                <a:solidFill>
                  <a:schemeClr val="bg1">
                    <a:lumMod val="65000"/>
                  </a:schemeClr>
                </a:solidFill>
              </a:rPr>
              <a:t>Middelfart</a:t>
            </a:r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C583C-2984-4AC0-89EF-A05CCF3FD84A}" type="datetime2">
              <a:rPr lang="da-DK" smtClean="0"/>
              <a:t>1. februar 2018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2742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iasnumm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3"/>
            <a:ext cx="2133600" cy="365125"/>
          </a:xfrm>
        </p:spPr>
        <p:txBody>
          <a:bodyPr/>
          <a:lstStyle/>
          <a:p>
            <a:fld id="{12D67AE0-A36E-4DE2-8FB0-72C2306B85AE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el 3"/>
          <p:cNvSpPr>
            <a:spLocks noGrp="1"/>
          </p:cNvSpPr>
          <p:nvPr>
            <p:ph type="title"/>
          </p:nvPr>
        </p:nvSpPr>
        <p:spPr>
          <a:xfrm>
            <a:off x="487840" y="2188098"/>
            <a:ext cx="8219287" cy="1142809"/>
          </a:xfrm>
        </p:spPr>
        <p:txBody>
          <a:bodyPr>
            <a:normAutofit fontScale="90000"/>
          </a:bodyPr>
          <a:lstStyle/>
          <a:p>
            <a:r>
              <a:rPr lang="da-DK" dirty="0"/>
              <a:t/>
            </a:r>
            <a:br>
              <a:rPr lang="da-DK" dirty="0"/>
            </a:br>
            <a:r>
              <a:rPr lang="da-DK" dirty="0"/>
              <a:t/>
            </a:r>
            <a:br>
              <a:rPr lang="da-DK" dirty="0"/>
            </a:br>
            <a:r>
              <a:rPr lang="da-DK" dirty="0"/>
              <a:t>Virksomhedsrettet indsats på tværs -  </a:t>
            </a:r>
            <a:br>
              <a:rPr lang="da-DK" dirty="0"/>
            </a:br>
            <a:r>
              <a:rPr lang="da-DK" dirty="0"/>
              <a:t>fokus på </a:t>
            </a:r>
            <a:r>
              <a:rPr lang="da-DK"/>
              <a:t>personer i </a:t>
            </a:r>
            <a:r>
              <a:rPr lang="da-DK" dirty="0"/>
              <a:t>jobafklaring </a:t>
            </a:r>
            <a:r>
              <a:rPr lang="da-DK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da-DK" sz="18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a-DK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da-DK" sz="18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a-DK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Lyngby-Taarbæk Kommune </a:t>
            </a:r>
            <a:br>
              <a:rPr lang="da-DK" sz="18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a-DK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da-DK" sz="18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a-DK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da-DK" sz="18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a-DK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Workshop 21. september 2017</a:t>
            </a:r>
            <a:r>
              <a:rPr lang="da-DK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da-DK" sz="16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a-DK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da-DK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Pladsholder til indhold 6"/>
          <p:cNvSpPr>
            <a:spLocks noGrp="1"/>
          </p:cNvSpPr>
          <p:nvPr>
            <p:ph idx="4294967295"/>
          </p:nvPr>
        </p:nvSpPr>
        <p:spPr>
          <a:xfrm>
            <a:off x="261783" y="4444743"/>
            <a:ext cx="8219287" cy="38232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sz="1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da-DK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Pladsholder til dato 8"/>
          <p:cNvSpPr>
            <a:spLocks noGrp="1"/>
          </p:cNvSpPr>
          <p:nvPr>
            <p:ph type="dt" sz="half" idx="4294967295"/>
          </p:nvPr>
        </p:nvSpPr>
        <p:spPr>
          <a:xfrm>
            <a:off x="457201" y="6356353"/>
            <a:ext cx="2133600" cy="365125"/>
          </a:xfrm>
        </p:spPr>
        <p:txBody>
          <a:bodyPr/>
          <a:lstStyle/>
          <a:p>
            <a:fld id="{2CE2B709-964C-4AD1-A574-9826FDC64892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01-02-2018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51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4933" y="620642"/>
            <a:ext cx="8219287" cy="1044970"/>
          </a:xfrm>
        </p:spPr>
        <p:txBody>
          <a:bodyPr>
            <a:normAutofit/>
          </a:bodyPr>
          <a:lstStyle/>
          <a:p>
            <a:r>
              <a:rPr lang="da-DK" dirty="0"/>
              <a:t>Baggrund</a:t>
            </a:r>
            <a:r>
              <a:rPr lang="da-DK" sz="4700" dirty="0"/>
              <a:t>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08082" y="881886"/>
            <a:ext cx="8219287" cy="55866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sz="1600" dirty="0"/>
          </a:p>
          <a:p>
            <a:pPr marL="0" indent="0">
              <a:buNone/>
            </a:pPr>
            <a:r>
              <a:rPr lang="da-DK" sz="1400" dirty="0"/>
              <a:t> 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xmlns="" id="{5D1BAC3A-DF51-4BBF-A530-1889EC49A8FB}"/>
              </a:ext>
            </a:extLst>
          </p:cNvPr>
          <p:cNvSpPr/>
          <p:nvPr/>
        </p:nvSpPr>
        <p:spPr>
          <a:xfrm>
            <a:off x="394193" y="1992167"/>
            <a:ext cx="8219287" cy="4282067"/>
          </a:xfrm>
          <a:prstGeom prst="rect">
            <a:avLst/>
          </a:prstGeom>
        </p:spPr>
        <p:txBody>
          <a:bodyPr wrap="square" lIns="80133" tIns="40067" rIns="80133" bIns="40067">
            <a:spAutoFit/>
          </a:bodyPr>
          <a:lstStyle/>
          <a:p>
            <a:pPr defTabSz="872568"/>
            <a:r>
              <a:rPr lang="da-DK" sz="2100" dirty="0">
                <a:solidFill>
                  <a:prstClr val="black"/>
                </a:solidFill>
              </a:rPr>
              <a:t>Hvad er baggrunden for at I er lykkedes med indsatsen? </a:t>
            </a:r>
          </a:p>
          <a:p>
            <a:pPr defTabSz="872568"/>
            <a:endParaRPr lang="da-DK" dirty="0">
              <a:solidFill>
                <a:prstClr val="black"/>
              </a:solidFill>
            </a:endParaRPr>
          </a:p>
          <a:p>
            <a:pPr marL="250416" indent="-250416" defTabSz="872568">
              <a:buFont typeface="Arial" panose="020B0604020202020204" pitchFamily="34" charset="0"/>
              <a:buChar char="•"/>
            </a:pPr>
            <a:r>
              <a:rPr lang="da-DK" dirty="0">
                <a:solidFill>
                  <a:prstClr val="black"/>
                </a:solidFill>
              </a:rPr>
              <a:t>Stor politisk opmærksomhed på den virksomhedsrettede tilgang – samt målrettet investering i ansættelse af virksomhedskonsulenter </a:t>
            </a:r>
          </a:p>
          <a:p>
            <a:pPr marL="250416" indent="-250416" defTabSz="872568">
              <a:buFont typeface="Arial" panose="020B0604020202020204" pitchFamily="34" charset="0"/>
              <a:buChar char="•"/>
            </a:pPr>
            <a:r>
              <a:rPr lang="da-DK" dirty="0">
                <a:solidFill>
                  <a:prstClr val="black"/>
                </a:solidFill>
              </a:rPr>
              <a:t>Virksomhedskonsulenterne er tilknyttet de enkelte målgrupper og har deres egen portefølje af borgere</a:t>
            </a:r>
          </a:p>
          <a:p>
            <a:pPr marL="250416" indent="-250416" defTabSz="872568">
              <a:buFont typeface="Arial" panose="020B0604020202020204" pitchFamily="34" charset="0"/>
              <a:buChar char="•"/>
            </a:pPr>
            <a:r>
              <a:rPr lang="da-DK" dirty="0">
                <a:solidFill>
                  <a:prstClr val="black"/>
                </a:solidFill>
              </a:rPr>
              <a:t>Høj grad af borgerinddragelse og fokus på </a:t>
            </a:r>
            <a:r>
              <a:rPr lang="da-DK" dirty="0" err="1">
                <a:solidFill>
                  <a:prstClr val="black"/>
                </a:solidFill>
              </a:rPr>
              <a:t>empowerment</a:t>
            </a:r>
            <a:r>
              <a:rPr lang="da-DK" dirty="0">
                <a:solidFill>
                  <a:prstClr val="black"/>
                </a:solidFill>
              </a:rPr>
              <a:t> </a:t>
            </a:r>
          </a:p>
          <a:p>
            <a:pPr marL="250416" indent="-250416" defTabSz="872568">
              <a:buFont typeface="Arial" panose="020B0604020202020204" pitchFamily="34" charset="0"/>
              <a:buChar char="•"/>
            </a:pPr>
            <a:r>
              <a:rPr lang="da-DK" dirty="0">
                <a:solidFill>
                  <a:prstClr val="black"/>
                </a:solidFill>
              </a:rPr>
              <a:t>Arbejder bevidst med den gode relation</a:t>
            </a:r>
          </a:p>
          <a:p>
            <a:pPr marL="250416" indent="-250416" defTabSz="872568">
              <a:buFont typeface="Arial" panose="020B0604020202020204" pitchFamily="34" charset="0"/>
              <a:buChar char="•"/>
            </a:pPr>
            <a:r>
              <a:rPr lang="da-DK" dirty="0">
                <a:solidFill>
                  <a:prstClr val="black"/>
                </a:solidFill>
              </a:rPr>
              <a:t>Tæt samarbejde mellem sagsbehandler, virksomhedskonsulent og borger</a:t>
            </a:r>
          </a:p>
          <a:p>
            <a:pPr marL="250416" indent="-250416" defTabSz="872568">
              <a:buFont typeface="Arial" panose="020B0604020202020204" pitchFamily="34" charset="0"/>
              <a:buChar char="•"/>
            </a:pPr>
            <a:r>
              <a:rPr lang="da-DK" dirty="0">
                <a:solidFill>
                  <a:prstClr val="black"/>
                </a:solidFill>
              </a:rPr>
              <a:t>Individuelle tilrettelagte virksomhedsforløb</a:t>
            </a:r>
          </a:p>
          <a:p>
            <a:pPr marL="250416" indent="-250416" defTabSz="872568">
              <a:buFont typeface="Arial" panose="020B0604020202020204" pitchFamily="34" charset="0"/>
              <a:buChar char="•"/>
            </a:pPr>
            <a:r>
              <a:rPr lang="da-DK" dirty="0">
                <a:solidFill>
                  <a:prstClr val="black"/>
                </a:solidFill>
              </a:rPr>
              <a:t>Stort samarbejde på tværs af virksomhedskonsulenterne i jobcentret – giver adgang til et bredt netværk af virksomhedskontakter </a:t>
            </a:r>
          </a:p>
          <a:p>
            <a:pPr marL="250416" indent="-250416" defTabSz="872568">
              <a:buFont typeface="Arial" panose="020B0604020202020204" pitchFamily="34" charset="0"/>
              <a:buChar char="•"/>
            </a:pPr>
            <a:r>
              <a:rPr lang="da-DK" dirty="0">
                <a:solidFill>
                  <a:prstClr val="black"/>
                </a:solidFill>
              </a:rPr>
              <a:t>Etablering af gode samarbejdsrelationer med flere virksomheder som ligner partnerskaber </a:t>
            </a:r>
          </a:p>
          <a:p>
            <a:pPr marL="250416" indent="-250416" defTabSz="872568">
              <a:buFont typeface="Arial" panose="020B0604020202020204" pitchFamily="34" charset="0"/>
              <a:buChar char="•"/>
            </a:pPr>
            <a:r>
              <a:rPr lang="da-DK" dirty="0">
                <a:solidFill>
                  <a:prstClr val="black"/>
                </a:solidFill>
              </a:rPr>
              <a:t>Tæt opfølgning – med både borger og virksomheder</a:t>
            </a:r>
          </a:p>
        </p:txBody>
      </p:sp>
    </p:spTree>
    <p:extLst>
      <p:ext uri="{BB962C8B-B14F-4D97-AF65-F5344CB8AC3E}">
        <p14:creationId xmlns:p14="http://schemas.microsoft.com/office/powerpoint/2010/main" val="65317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54C3CA1-34DA-4E81-9AFE-A96ECB01F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graphicFrame>
        <p:nvGraphicFramePr>
          <p:cNvPr id="4" name="Pladsholder til indhold 3">
            <a:extLst>
              <a:ext uri="{FF2B5EF4-FFF2-40B4-BE49-F238E27FC236}">
                <a16:creationId xmlns:a16="http://schemas.microsoft.com/office/drawing/2014/main" xmlns="" id="{A8C29C97-FBDC-4DD6-8641-A184167FD4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2753962"/>
              </p:ext>
            </p:extLst>
          </p:nvPr>
        </p:nvGraphicFramePr>
        <p:xfrm>
          <a:off x="1493275" y="1012506"/>
          <a:ext cx="4862501" cy="2677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EFC044F7-DFC4-43D9-82B5-6F99958D30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7355760"/>
              </p:ext>
            </p:extLst>
          </p:nvPr>
        </p:nvGraphicFramePr>
        <p:xfrm>
          <a:off x="1493275" y="4082107"/>
          <a:ext cx="4862501" cy="2488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kstfelt 5">
            <a:extLst>
              <a:ext uri="{FF2B5EF4-FFF2-40B4-BE49-F238E27FC236}">
                <a16:creationId xmlns:a16="http://schemas.microsoft.com/office/drawing/2014/main" xmlns="" id="{18BA4A25-FDC8-48FE-85F1-2760A1620A90}"/>
              </a:ext>
            </a:extLst>
          </p:cNvPr>
          <p:cNvSpPr txBox="1"/>
          <p:nvPr/>
        </p:nvSpPr>
        <p:spPr>
          <a:xfrm>
            <a:off x="6355775" y="3439007"/>
            <a:ext cx="1282331" cy="250194"/>
          </a:xfrm>
          <a:prstGeom prst="rect">
            <a:avLst/>
          </a:prstGeom>
          <a:noFill/>
        </p:spPr>
        <p:txBody>
          <a:bodyPr wrap="none" lIns="80133" tIns="40067" rIns="80133" bIns="40067" rtlCol="0">
            <a:spAutoFit/>
          </a:bodyPr>
          <a:lstStyle/>
          <a:p>
            <a:pPr defTabSz="872568"/>
            <a:r>
              <a:rPr lang="da-DK" sz="1100" dirty="0">
                <a:solidFill>
                  <a:prstClr val="black"/>
                </a:solidFill>
              </a:rPr>
              <a:t>Kilde: Jobindsats.dk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xmlns="" id="{BF8D6A07-BFFB-4362-B2FA-39785DC8700B}"/>
              </a:ext>
            </a:extLst>
          </p:cNvPr>
          <p:cNvSpPr txBox="1"/>
          <p:nvPr/>
        </p:nvSpPr>
        <p:spPr>
          <a:xfrm>
            <a:off x="6355776" y="6160124"/>
            <a:ext cx="2489391" cy="696470"/>
          </a:xfrm>
          <a:prstGeom prst="rect">
            <a:avLst/>
          </a:prstGeom>
          <a:noFill/>
        </p:spPr>
        <p:txBody>
          <a:bodyPr wrap="none" lIns="80133" tIns="40067" rIns="80133" bIns="40067" rtlCol="0">
            <a:spAutoFit/>
          </a:bodyPr>
          <a:lstStyle/>
          <a:p>
            <a:pPr defTabSz="872568"/>
            <a:r>
              <a:rPr lang="da-DK" sz="1100" dirty="0">
                <a:solidFill>
                  <a:prstClr val="black"/>
                </a:solidFill>
              </a:rPr>
              <a:t>Kilde: Jobindsats.dk</a:t>
            </a:r>
            <a:r>
              <a:rPr lang="da-DK" dirty="0">
                <a:solidFill>
                  <a:prstClr val="black"/>
                </a:solidFill>
              </a:rPr>
              <a:t> </a:t>
            </a:r>
            <a:br>
              <a:rPr lang="da-DK" dirty="0">
                <a:solidFill>
                  <a:prstClr val="black"/>
                </a:solidFill>
              </a:rPr>
            </a:br>
            <a:r>
              <a:rPr lang="da-DK" sz="1100" dirty="0">
                <a:solidFill>
                  <a:prstClr val="black"/>
                </a:solidFill>
              </a:rPr>
              <a:t>Note: Ordinære timer er ikke medregnet</a:t>
            </a:r>
          </a:p>
          <a:p>
            <a:pPr defTabSz="872568"/>
            <a:endParaRPr lang="da-DK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87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466761D-65ED-4F1F-A33E-954CCA462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82" y="751265"/>
            <a:ext cx="8219287" cy="1142809"/>
          </a:xfrm>
        </p:spPr>
        <p:txBody>
          <a:bodyPr/>
          <a:lstStyle/>
          <a:p>
            <a:r>
              <a:rPr lang="da-DK" dirty="0"/>
              <a:t>Tegn på succes </a:t>
            </a:r>
          </a:p>
        </p:txBody>
      </p:sp>
      <p:graphicFrame>
        <p:nvGraphicFramePr>
          <p:cNvPr id="6" name="Pladsholder til indhold 5">
            <a:extLst>
              <a:ext uri="{FF2B5EF4-FFF2-40B4-BE49-F238E27FC236}">
                <a16:creationId xmlns:a16="http://schemas.microsoft.com/office/drawing/2014/main" xmlns="" id="{11F06C68-DF99-4BB0-B62C-821B516E89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3865572"/>
              </p:ext>
            </p:extLst>
          </p:nvPr>
        </p:nvGraphicFramePr>
        <p:xfrm>
          <a:off x="1123828" y="2122788"/>
          <a:ext cx="6896347" cy="40867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82619">
                  <a:extLst>
                    <a:ext uri="{9D8B030D-6E8A-4147-A177-3AD203B41FA5}">
                      <a16:colId xmlns:a16="http://schemas.microsoft.com/office/drawing/2014/main" xmlns="" val="1307311742"/>
                    </a:ext>
                  </a:extLst>
                </a:gridCol>
                <a:gridCol w="1756864">
                  <a:extLst>
                    <a:ext uri="{9D8B030D-6E8A-4147-A177-3AD203B41FA5}">
                      <a16:colId xmlns:a16="http://schemas.microsoft.com/office/drawing/2014/main" xmlns="" val="3605399344"/>
                    </a:ext>
                  </a:extLst>
                </a:gridCol>
                <a:gridCol w="1756864">
                  <a:extLst>
                    <a:ext uri="{9D8B030D-6E8A-4147-A177-3AD203B41FA5}">
                      <a16:colId xmlns:a16="http://schemas.microsoft.com/office/drawing/2014/main" xmlns="" val="1061244153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300">
                          <a:effectLst/>
                        </a:rPr>
                        <a:t>Status 3 måneder efter afsluttet jobafklaringsforløb</a:t>
                      </a:r>
                      <a:endParaRPr lang="da-DK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010" marR="38010" marT="0" marB="0" anchor="b"/>
                </a:tc>
                <a:tc>
                  <a:txBody>
                    <a:bodyPr/>
                    <a:lstStyle/>
                    <a:p>
                      <a:endParaRPr lang="da-DK" sz="13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010" marR="38010" marT="0" marB="0" anchor="b"/>
                </a:tc>
                <a:tc>
                  <a:txBody>
                    <a:bodyPr/>
                    <a:lstStyle/>
                    <a:p>
                      <a:endParaRPr lang="da-DK" sz="13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010" marR="38010" marT="0" marB="0" anchor="b"/>
                </a:tc>
                <a:extLst>
                  <a:ext uri="{0D108BD9-81ED-4DB2-BD59-A6C34878D82A}">
                    <a16:rowId xmlns:a16="http://schemas.microsoft.com/office/drawing/2014/main" xmlns="" val="2964662935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300">
                          <a:effectLst/>
                        </a:rPr>
                        <a:t> </a:t>
                      </a:r>
                      <a:endParaRPr lang="da-DK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010" marR="3801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300">
                          <a:effectLst/>
                        </a:rPr>
                        <a:t>Lyngby-Taarbæk Kommune</a:t>
                      </a:r>
                      <a:endParaRPr lang="da-DK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010" marR="3801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300">
                          <a:effectLst/>
                        </a:rPr>
                        <a:t>Hele landet</a:t>
                      </a:r>
                      <a:endParaRPr lang="da-DK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010" marR="38010" marT="0" marB="0" anchor="b"/>
                </a:tc>
                <a:extLst>
                  <a:ext uri="{0D108BD9-81ED-4DB2-BD59-A6C34878D82A}">
                    <a16:rowId xmlns:a16="http://schemas.microsoft.com/office/drawing/2014/main" xmlns="" val="1984406539"/>
                  </a:ext>
                </a:extLst>
              </a:tr>
              <a:tr h="2898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300">
                          <a:effectLst/>
                        </a:rPr>
                        <a:t>Lønmodtagerbeskæftigelse</a:t>
                      </a:r>
                      <a:endParaRPr lang="da-DK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010" marR="3801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300">
                          <a:effectLst/>
                        </a:rPr>
                        <a:t>37%</a:t>
                      </a:r>
                      <a:endParaRPr lang="da-DK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010" marR="3801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300">
                          <a:effectLst/>
                        </a:rPr>
                        <a:t>27%</a:t>
                      </a:r>
                      <a:endParaRPr lang="da-DK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010" marR="38010" marT="0" marB="0" anchor="b"/>
                </a:tc>
                <a:extLst>
                  <a:ext uri="{0D108BD9-81ED-4DB2-BD59-A6C34878D82A}">
                    <a16:rowId xmlns:a16="http://schemas.microsoft.com/office/drawing/2014/main" xmlns="" val="2740867929"/>
                  </a:ext>
                </a:extLst>
              </a:tr>
              <a:tr h="2898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300">
                          <a:effectLst/>
                        </a:rPr>
                        <a:t>A-dagpenge</a:t>
                      </a:r>
                      <a:endParaRPr lang="da-DK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010" marR="3801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300">
                          <a:effectLst/>
                        </a:rPr>
                        <a:t>20%</a:t>
                      </a:r>
                      <a:endParaRPr lang="da-DK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010" marR="3801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300">
                          <a:effectLst/>
                        </a:rPr>
                        <a:t>17%</a:t>
                      </a:r>
                      <a:endParaRPr lang="da-DK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010" marR="38010" marT="0" marB="0" anchor="b"/>
                </a:tc>
                <a:extLst>
                  <a:ext uri="{0D108BD9-81ED-4DB2-BD59-A6C34878D82A}">
                    <a16:rowId xmlns:a16="http://schemas.microsoft.com/office/drawing/2014/main" xmlns="" val="3894215346"/>
                  </a:ext>
                </a:extLst>
              </a:tr>
              <a:tr h="2898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300">
                          <a:effectLst/>
                        </a:rPr>
                        <a:t>Selvforsørgelse</a:t>
                      </a:r>
                      <a:endParaRPr lang="da-DK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010" marR="3801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300">
                          <a:effectLst/>
                        </a:rPr>
                        <a:t>12%</a:t>
                      </a:r>
                      <a:endParaRPr lang="da-DK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010" marR="3801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300">
                          <a:effectLst/>
                        </a:rPr>
                        <a:t>10%</a:t>
                      </a:r>
                      <a:endParaRPr lang="da-DK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010" marR="38010" marT="0" marB="0" anchor="b"/>
                </a:tc>
                <a:extLst>
                  <a:ext uri="{0D108BD9-81ED-4DB2-BD59-A6C34878D82A}">
                    <a16:rowId xmlns:a16="http://schemas.microsoft.com/office/drawing/2014/main" xmlns="" val="791911535"/>
                  </a:ext>
                </a:extLst>
              </a:tr>
              <a:tr h="2898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300">
                          <a:effectLst/>
                        </a:rPr>
                        <a:t>Fleksjob</a:t>
                      </a:r>
                      <a:endParaRPr lang="da-DK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010" marR="3801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300">
                          <a:effectLst/>
                        </a:rPr>
                        <a:t>8%</a:t>
                      </a:r>
                      <a:endParaRPr lang="da-DK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010" marR="3801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300">
                          <a:effectLst/>
                        </a:rPr>
                        <a:t>10%</a:t>
                      </a:r>
                      <a:endParaRPr lang="da-DK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010" marR="38010" marT="0" marB="0" anchor="b"/>
                </a:tc>
                <a:extLst>
                  <a:ext uri="{0D108BD9-81ED-4DB2-BD59-A6C34878D82A}">
                    <a16:rowId xmlns:a16="http://schemas.microsoft.com/office/drawing/2014/main" xmlns="" val="2160685941"/>
                  </a:ext>
                </a:extLst>
              </a:tr>
              <a:tr h="2898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300">
                          <a:effectLst/>
                        </a:rPr>
                        <a:t>Andet</a:t>
                      </a:r>
                      <a:endParaRPr lang="da-DK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010" marR="3801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300">
                          <a:effectLst/>
                        </a:rPr>
                        <a:t>5%</a:t>
                      </a:r>
                      <a:endParaRPr lang="da-DK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010" marR="3801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300">
                          <a:effectLst/>
                        </a:rPr>
                        <a:t>6%</a:t>
                      </a:r>
                      <a:endParaRPr lang="da-DK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010" marR="38010" marT="0" marB="0" anchor="b"/>
                </a:tc>
                <a:extLst>
                  <a:ext uri="{0D108BD9-81ED-4DB2-BD59-A6C34878D82A}">
                    <a16:rowId xmlns:a16="http://schemas.microsoft.com/office/drawing/2014/main" xmlns="" val="1566820475"/>
                  </a:ext>
                </a:extLst>
              </a:tr>
              <a:tr h="2898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300">
                          <a:effectLst/>
                        </a:rPr>
                        <a:t>Ressourceforløb</a:t>
                      </a:r>
                      <a:endParaRPr lang="da-DK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010" marR="3801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300">
                          <a:effectLst/>
                        </a:rPr>
                        <a:t>4%</a:t>
                      </a:r>
                      <a:endParaRPr lang="da-DK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010" marR="3801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300">
                          <a:effectLst/>
                        </a:rPr>
                        <a:t>6%</a:t>
                      </a:r>
                      <a:endParaRPr lang="da-DK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010" marR="38010" marT="0" marB="0" anchor="b"/>
                </a:tc>
                <a:extLst>
                  <a:ext uri="{0D108BD9-81ED-4DB2-BD59-A6C34878D82A}">
                    <a16:rowId xmlns:a16="http://schemas.microsoft.com/office/drawing/2014/main" xmlns="" val="481309535"/>
                  </a:ext>
                </a:extLst>
              </a:tr>
              <a:tr h="2898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300">
                          <a:effectLst/>
                        </a:rPr>
                        <a:t>Jobafklaringsforløb</a:t>
                      </a:r>
                      <a:endParaRPr lang="da-DK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010" marR="3801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300" dirty="0">
                          <a:effectLst/>
                        </a:rPr>
                        <a:t>4%</a:t>
                      </a:r>
                      <a:endParaRPr lang="da-DK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010" marR="3801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300">
                          <a:effectLst/>
                        </a:rPr>
                        <a:t>8%</a:t>
                      </a:r>
                      <a:endParaRPr lang="da-DK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010" marR="38010" marT="0" marB="0" anchor="b"/>
                </a:tc>
                <a:extLst>
                  <a:ext uri="{0D108BD9-81ED-4DB2-BD59-A6C34878D82A}">
                    <a16:rowId xmlns:a16="http://schemas.microsoft.com/office/drawing/2014/main" xmlns="" val="1653710761"/>
                  </a:ext>
                </a:extLst>
              </a:tr>
              <a:tr h="2898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300">
                          <a:effectLst/>
                        </a:rPr>
                        <a:t>Uddannelse</a:t>
                      </a:r>
                      <a:endParaRPr lang="da-DK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010" marR="3801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300">
                          <a:effectLst/>
                        </a:rPr>
                        <a:t>3%</a:t>
                      </a:r>
                      <a:endParaRPr lang="da-DK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010" marR="3801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300">
                          <a:effectLst/>
                        </a:rPr>
                        <a:t>3%</a:t>
                      </a:r>
                      <a:endParaRPr lang="da-DK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010" marR="38010" marT="0" marB="0" anchor="b"/>
                </a:tc>
                <a:extLst>
                  <a:ext uri="{0D108BD9-81ED-4DB2-BD59-A6C34878D82A}">
                    <a16:rowId xmlns:a16="http://schemas.microsoft.com/office/drawing/2014/main" xmlns="" val="1710655236"/>
                  </a:ext>
                </a:extLst>
              </a:tr>
              <a:tr h="2898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300">
                          <a:effectLst/>
                        </a:rPr>
                        <a:t>Sygedagpenge</a:t>
                      </a:r>
                      <a:endParaRPr lang="da-DK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010" marR="3801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300">
                          <a:effectLst/>
                        </a:rPr>
                        <a:t>3%</a:t>
                      </a:r>
                      <a:endParaRPr lang="da-DK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010" marR="3801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300">
                          <a:effectLst/>
                        </a:rPr>
                        <a:t>6%</a:t>
                      </a:r>
                      <a:endParaRPr lang="da-DK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010" marR="38010" marT="0" marB="0" anchor="b"/>
                </a:tc>
                <a:extLst>
                  <a:ext uri="{0D108BD9-81ED-4DB2-BD59-A6C34878D82A}">
                    <a16:rowId xmlns:a16="http://schemas.microsoft.com/office/drawing/2014/main" xmlns="" val="162131686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300">
                          <a:effectLst/>
                        </a:rPr>
                        <a:t>Kontanthjælp/uddannelseshjælp/integrationsydelse</a:t>
                      </a:r>
                      <a:endParaRPr lang="da-DK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010" marR="3801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300">
                          <a:effectLst/>
                        </a:rPr>
                        <a:t>3%</a:t>
                      </a:r>
                      <a:endParaRPr lang="da-DK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010" marR="3801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300">
                          <a:effectLst/>
                        </a:rPr>
                        <a:t>4%</a:t>
                      </a:r>
                      <a:endParaRPr lang="da-DK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010" marR="38010" marT="0" marB="0" anchor="b"/>
                </a:tc>
                <a:extLst>
                  <a:ext uri="{0D108BD9-81ED-4DB2-BD59-A6C34878D82A}">
                    <a16:rowId xmlns:a16="http://schemas.microsoft.com/office/drawing/2014/main" xmlns="" val="2656736181"/>
                  </a:ext>
                </a:extLst>
              </a:tr>
              <a:tr h="2898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300">
                          <a:effectLst/>
                        </a:rPr>
                        <a:t>Førtidspension</a:t>
                      </a:r>
                      <a:endParaRPr lang="da-DK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010" marR="3801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300">
                          <a:effectLst/>
                        </a:rPr>
                        <a:t>2%</a:t>
                      </a:r>
                      <a:endParaRPr lang="da-DK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010" marR="3801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300" dirty="0">
                          <a:effectLst/>
                        </a:rPr>
                        <a:t>3%</a:t>
                      </a:r>
                      <a:endParaRPr lang="da-DK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010" marR="38010" marT="0" marB="0" anchor="b"/>
                </a:tc>
                <a:extLst>
                  <a:ext uri="{0D108BD9-81ED-4DB2-BD59-A6C34878D82A}">
                    <a16:rowId xmlns:a16="http://schemas.microsoft.com/office/drawing/2014/main" xmlns="" val="771735690"/>
                  </a:ext>
                </a:extLst>
              </a:tr>
            </a:tbl>
          </a:graphicData>
        </a:graphic>
      </p:graphicFrame>
      <p:sp>
        <p:nvSpPr>
          <p:cNvPr id="7" name="Tekstfelt 6">
            <a:extLst>
              <a:ext uri="{FF2B5EF4-FFF2-40B4-BE49-F238E27FC236}">
                <a16:creationId xmlns:a16="http://schemas.microsoft.com/office/drawing/2014/main" xmlns="" id="{34A7FD63-3F08-41CD-90A4-1C159F4D8E5B}"/>
              </a:ext>
            </a:extLst>
          </p:cNvPr>
          <p:cNvSpPr txBox="1"/>
          <p:nvPr/>
        </p:nvSpPr>
        <p:spPr>
          <a:xfrm>
            <a:off x="1123826" y="5976116"/>
            <a:ext cx="3632898" cy="588748"/>
          </a:xfrm>
          <a:prstGeom prst="rect">
            <a:avLst/>
          </a:prstGeom>
          <a:noFill/>
        </p:spPr>
        <p:txBody>
          <a:bodyPr wrap="square" lIns="80133" tIns="40067" rIns="80133" bIns="40067" rtlCol="0">
            <a:spAutoFit/>
          </a:bodyPr>
          <a:lstStyle/>
          <a:p>
            <a:pPr defTabSz="872568"/>
            <a:r>
              <a:rPr lang="da-DK" sz="1100" dirty="0">
                <a:solidFill>
                  <a:prstClr val="black"/>
                </a:solidFill>
              </a:rPr>
              <a:t>Kilde: Jobindsats.dk</a:t>
            </a:r>
          </a:p>
          <a:p>
            <a:pPr defTabSz="872568"/>
            <a:r>
              <a:rPr lang="da-DK" sz="1100" dirty="0">
                <a:solidFill>
                  <a:prstClr val="black"/>
                </a:solidFill>
              </a:rPr>
              <a:t>Note: Afsluttede forløb i perioden 3kv2014-2kv2016: 110 forløb</a:t>
            </a:r>
          </a:p>
        </p:txBody>
      </p:sp>
    </p:spTree>
    <p:extLst>
      <p:ext uri="{BB962C8B-B14F-4D97-AF65-F5344CB8AC3E}">
        <p14:creationId xmlns:p14="http://schemas.microsoft.com/office/powerpoint/2010/main" val="236957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Præsentationsrunde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 smtClean="0"/>
              <a:t>Skive (Ressourceforløb)</a:t>
            </a:r>
            <a:endParaRPr lang="da-DK" dirty="0"/>
          </a:p>
          <a:p>
            <a:pPr lvl="0"/>
            <a:r>
              <a:rPr lang="da-DK" dirty="0">
                <a:solidFill>
                  <a:schemeClr val="bg1">
                    <a:lumMod val="65000"/>
                  </a:schemeClr>
                </a:solidFill>
              </a:rPr>
              <a:t>Skanderborg</a:t>
            </a:r>
          </a:p>
          <a:p>
            <a:pPr lvl="0"/>
            <a:r>
              <a:rPr lang="da-DK" dirty="0">
                <a:solidFill>
                  <a:schemeClr val="bg1">
                    <a:lumMod val="65000"/>
                  </a:schemeClr>
                </a:solidFill>
              </a:rPr>
              <a:t>Varde</a:t>
            </a:r>
          </a:p>
          <a:p>
            <a:pPr lvl="0"/>
            <a:r>
              <a:rPr lang="da-DK" dirty="0">
                <a:solidFill>
                  <a:schemeClr val="bg1">
                    <a:lumMod val="65000"/>
                  </a:schemeClr>
                </a:solidFill>
              </a:rPr>
              <a:t>Hedensted</a:t>
            </a:r>
          </a:p>
          <a:p>
            <a:pPr lvl="0"/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Lyngby-Taarbæk</a:t>
            </a:r>
            <a:endParaRPr lang="da-DK" dirty="0">
              <a:solidFill>
                <a:schemeClr val="bg1">
                  <a:lumMod val="65000"/>
                </a:schemeClr>
              </a:solidFill>
            </a:endParaRPr>
          </a:p>
          <a:p>
            <a:pPr lvl="0"/>
            <a:r>
              <a:rPr lang="da-DK" dirty="0">
                <a:solidFill>
                  <a:schemeClr val="bg1">
                    <a:lumMod val="65000"/>
                  </a:schemeClr>
                </a:solidFill>
              </a:rPr>
              <a:t>Middelfart</a:t>
            </a:r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C583C-2984-4AC0-89EF-A05CCF3FD84A}" type="datetime2">
              <a:rPr lang="da-DK" smtClean="0"/>
              <a:t>1. februar 2018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7638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2699C88-58BC-4CCF-B144-5C9FAEB86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324" y="1012506"/>
            <a:ext cx="8219287" cy="1142809"/>
          </a:xfrm>
        </p:spPr>
        <p:txBody>
          <a:bodyPr/>
          <a:lstStyle/>
          <a:p>
            <a:r>
              <a:rPr lang="da-DK" dirty="0"/>
              <a:t>Processen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6119CF0E-FAAF-401E-960C-FA338F578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82" y="2528040"/>
            <a:ext cx="8219287" cy="383993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da-DK" sz="3500" dirty="0"/>
              <a:t>Hvad har I konkret gjort for at lykkes? </a:t>
            </a:r>
          </a:p>
          <a:p>
            <a:endParaRPr lang="da-DK" sz="3500" dirty="0"/>
          </a:p>
          <a:p>
            <a:pPr marL="250416" indent="-250416"/>
            <a:r>
              <a:rPr lang="da-DK" dirty="0"/>
              <a:t>Der er stor ledelsesmæssig opbakning </a:t>
            </a:r>
          </a:p>
          <a:p>
            <a:pPr marL="250416" indent="-250416"/>
            <a:r>
              <a:rPr lang="da-DK" dirty="0"/>
              <a:t>Alle medarbejderne har været på et fælles kompetenceforløb i </a:t>
            </a:r>
            <a:r>
              <a:rPr lang="da-DK" dirty="0" err="1"/>
              <a:t>empowerment</a:t>
            </a:r>
            <a:r>
              <a:rPr lang="da-DK" dirty="0"/>
              <a:t> – det har givet et fælles sprog og en fælles tilgang</a:t>
            </a:r>
          </a:p>
          <a:p>
            <a:pPr marL="250416" indent="-250416"/>
            <a:r>
              <a:rPr lang="da-DK" dirty="0"/>
              <a:t>Indsatsen varetages af et lille team med to sagsbehandlere og én virksomhedskonsulent </a:t>
            </a:r>
          </a:p>
          <a:p>
            <a:pPr marL="250416" indent="-250416"/>
            <a:r>
              <a:rPr lang="da-DK" dirty="0"/>
              <a:t>Tæt samarbejde mellem meget erfarne sagsbehandlere og virksomhedskonsulent – høj grad af sparring og vidensdeling om borgerens sag </a:t>
            </a:r>
          </a:p>
          <a:p>
            <a:pPr marL="250416" indent="-250416"/>
            <a:r>
              <a:rPr lang="da-DK" dirty="0"/>
              <a:t>Virksomhedskonsulenten er ansat målrettet til stillingen – har en bred baggrund fra privat salg og sundhedsindsatser</a:t>
            </a:r>
          </a:p>
          <a:p>
            <a:pPr marL="250416" indent="-250416"/>
            <a:r>
              <a:rPr lang="da-DK" dirty="0"/>
              <a:t>Konstant fokus på borgerinddragelse og den tillidsbaseret relation</a:t>
            </a:r>
          </a:p>
          <a:p>
            <a:pPr marL="250416" indent="-250416"/>
            <a:r>
              <a:rPr lang="da-DK" dirty="0"/>
              <a:t>Individuelle tilrettelagte forløb – med klar forventningsafstemning mellem borger, virksomhed og jobcenter. </a:t>
            </a:r>
          </a:p>
          <a:p>
            <a:pPr marL="250416" indent="-250416"/>
            <a:r>
              <a:rPr lang="da-DK" dirty="0"/>
              <a:t>Tæt opfølgning med borger og virksomhed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0490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2CA3269-9057-4A7E-8882-FE240D290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82" y="1077818"/>
            <a:ext cx="8219287" cy="1142809"/>
          </a:xfrm>
        </p:spPr>
        <p:txBody>
          <a:bodyPr/>
          <a:lstStyle/>
          <a:p>
            <a:r>
              <a:rPr lang="da-DK" dirty="0"/>
              <a:t>Læringspunkter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E96B8B89-954F-4DC9-9B47-59AA150F1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777" y="2384030"/>
            <a:ext cx="8219287" cy="34313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a-DK" sz="3200" dirty="0"/>
              <a:t>Angiv 3 eksempler på de vigtigste konkrete læringspunkter ift. den gennemførte proces?</a:t>
            </a:r>
            <a:r>
              <a:rPr lang="da-DK" dirty="0"/>
              <a:t> </a:t>
            </a:r>
          </a:p>
          <a:p>
            <a:endParaRPr lang="da-DK" dirty="0"/>
          </a:p>
          <a:p>
            <a:pPr marL="300499" indent="-300499"/>
            <a:r>
              <a:rPr lang="da-DK" sz="3200" dirty="0"/>
              <a:t>Det er vigtigt ikke at have ambitioner på borgerens vegne. Det er borgeren der skal drive processen ellers virker det ikke (</a:t>
            </a:r>
            <a:r>
              <a:rPr lang="da-DK" sz="3200" dirty="0" err="1"/>
              <a:t>empowerment</a:t>
            </a:r>
            <a:r>
              <a:rPr lang="da-DK" sz="3200" dirty="0"/>
              <a:t>)</a:t>
            </a:r>
          </a:p>
          <a:p>
            <a:pPr marL="300499" indent="-300499"/>
            <a:r>
              <a:rPr lang="da-DK" sz="3200" dirty="0"/>
              <a:t>Tydelig arbejdsdeling i forhold til den opsøgende virksomhedskontakt – borgeren udarbejder f.eks. selv lister over job- og praktikønsker </a:t>
            </a:r>
          </a:p>
          <a:p>
            <a:pPr marL="300499" indent="-300499"/>
            <a:r>
              <a:rPr lang="da-DK" sz="3200" dirty="0"/>
              <a:t>Hyppig og personlig opfølgning ude på virksomheden –  vigtigt med en klar forventningsafstemning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8548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A2F0F5E-1314-49CD-A7F5-8BF5502C0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268" y="816574"/>
            <a:ext cx="8219287" cy="1142809"/>
          </a:xfrm>
        </p:spPr>
        <p:txBody>
          <a:bodyPr>
            <a:noAutofit/>
          </a:bodyPr>
          <a:lstStyle/>
          <a:p>
            <a:r>
              <a:rPr lang="da-DK" sz="2800" dirty="0"/>
              <a:t>Overførsel til andre ydelsesområder i eget jobcenter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3DEAE299-EF17-4662-8AF5-3072EBC69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268" y="1796234"/>
            <a:ext cx="8219287" cy="34313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a-DK" sz="3200" dirty="0"/>
              <a:t>Kan den succesfulde indsats overføres til andre ydelsesområder?</a:t>
            </a:r>
          </a:p>
          <a:p>
            <a:pPr marL="0" indent="0">
              <a:buNone/>
            </a:pPr>
            <a:endParaRPr lang="da-DK" dirty="0">
              <a:solidFill>
                <a:schemeClr val="bg1">
                  <a:lumMod val="50000"/>
                </a:schemeClr>
              </a:solidFill>
            </a:endParaRPr>
          </a:p>
          <a:p>
            <a:pPr marL="300499" indent="-300499"/>
            <a:r>
              <a:rPr lang="da-DK" sz="3200" dirty="0"/>
              <a:t>Ja – særlig med hensyn til:</a:t>
            </a:r>
          </a:p>
          <a:p>
            <a:pPr marL="0" indent="0">
              <a:buNone/>
            </a:pPr>
            <a:r>
              <a:rPr lang="da-DK" sz="3200" dirty="0"/>
              <a:t>	Hyppig virksomhedskontakt og opfølgning ude på 	virksomhederne </a:t>
            </a:r>
          </a:p>
          <a:p>
            <a:pPr marL="0" indent="0">
              <a:buNone/>
            </a:pPr>
            <a:r>
              <a:rPr lang="da-DK" sz="3200" dirty="0"/>
              <a:t>	Fokus på virksomheder, hvor der er gode jobmuligheder</a:t>
            </a:r>
          </a:p>
          <a:p>
            <a:pPr marL="0" indent="0">
              <a:buNone/>
            </a:pPr>
            <a:r>
              <a:rPr lang="da-DK" sz="3200" dirty="0"/>
              <a:t>	Borgerinddragelse – fokus på </a:t>
            </a:r>
            <a:r>
              <a:rPr lang="da-DK" sz="3200" dirty="0" err="1"/>
              <a:t>empowerment</a:t>
            </a:r>
            <a:r>
              <a:rPr lang="da-DK" sz="3200" dirty="0"/>
              <a:t> og ejerskab</a:t>
            </a:r>
          </a:p>
          <a:p>
            <a:pPr marL="0" indent="0">
              <a:buNone/>
            </a:pPr>
            <a:r>
              <a:rPr lang="da-DK" sz="3200" dirty="0"/>
              <a:t>	Fokus på at motivere og hele tiden stille krav – rykke på 	borgerens egne forventninger til, hvad der er muligt  </a:t>
            </a:r>
          </a:p>
          <a:p>
            <a:pPr marL="0" indent="0">
              <a:buNone/>
            </a:pPr>
            <a:r>
              <a:rPr lang="da-DK" sz="3200" dirty="0"/>
              <a:t>	Klar forventningsafstemning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1834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DAA7F74-CB42-404C-B58C-CB9E6E043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231" y="816574"/>
            <a:ext cx="8219287" cy="1142809"/>
          </a:xfrm>
        </p:spPr>
        <p:txBody>
          <a:bodyPr>
            <a:normAutofit/>
          </a:bodyPr>
          <a:lstStyle/>
          <a:p>
            <a:r>
              <a:rPr lang="da-DK" sz="2800" dirty="0"/>
              <a:t>Overførsel til andre ydelsesområder i eget jobcenter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962F3829-081B-4DAB-9678-426B77D38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231" y="2318719"/>
            <a:ext cx="8219287" cy="34313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a-DK" sz="3200" dirty="0"/>
              <a:t>Hvilke tilpasninger skal der til for at indsatsen kan overføres, og hvilke forhold skal der være en særlig opmærksomhed på? </a:t>
            </a:r>
          </a:p>
          <a:p>
            <a:endParaRPr lang="da-DK" dirty="0">
              <a:solidFill>
                <a:schemeClr val="bg1">
                  <a:lumMod val="50000"/>
                </a:schemeClr>
              </a:solidFill>
            </a:endParaRPr>
          </a:p>
          <a:p>
            <a:pPr marL="300499" indent="-300499"/>
            <a:r>
              <a:rPr lang="da-DK" sz="3200" dirty="0"/>
              <a:t>Måske er det vigtigt med små teams på tværs?</a:t>
            </a:r>
          </a:p>
          <a:p>
            <a:pPr marL="300499" indent="-300499"/>
            <a:r>
              <a:rPr lang="da-DK" sz="3200" dirty="0"/>
              <a:t>Det er ressourcekrævende med ugentlige opfølgninger ude på virksomhederne </a:t>
            </a:r>
          </a:p>
          <a:p>
            <a:pPr marL="300499" indent="-300499"/>
            <a:r>
              <a:rPr lang="da-DK" sz="3200" dirty="0"/>
              <a:t>Opmærksomhed på at ansætte de rette profiler</a:t>
            </a:r>
          </a:p>
          <a:p>
            <a:pPr marL="300499" indent="-300499"/>
            <a:endParaRPr lang="da-DK" sz="3200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0425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30F1AE6-E986-4162-B45A-16528AF77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99" y="1077818"/>
            <a:ext cx="8219287" cy="1142809"/>
          </a:xfrm>
        </p:spPr>
        <p:txBody>
          <a:bodyPr/>
          <a:lstStyle/>
          <a:p>
            <a:r>
              <a:rPr lang="da-DK" dirty="0"/>
              <a:t>Til- og afgang</a:t>
            </a:r>
          </a:p>
        </p:txBody>
      </p:sp>
      <p:graphicFrame>
        <p:nvGraphicFramePr>
          <p:cNvPr id="4" name="Pladsholder til indhold 3">
            <a:extLst>
              <a:ext uri="{FF2B5EF4-FFF2-40B4-BE49-F238E27FC236}">
                <a16:creationId xmlns:a16="http://schemas.microsoft.com/office/drawing/2014/main" xmlns="" id="{2374AB46-CE0D-4108-B118-C8F4F6D0D2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6215432"/>
              </p:ext>
            </p:extLst>
          </p:nvPr>
        </p:nvGraphicFramePr>
        <p:xfrm>
          <a:off x="507432" y="2514652"/>
          <a:ext cx="8219555" cy="3691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7726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Præsentationsrunde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>
                <a:solidFill>
                  <a:schemeClr val="bg1">
                    <a:lumMod val="65000"/>
                  </a:schemeClr>
                </a:solidFill>
              </a:rPr>
              <a:t>Skive</a:t>
            </a:r>
          </a:p>
          <a:p>
            <a:pPr lvl="0"/>
            <a:r>
              <a:rPr lang="da-DK" dirty="0">
                <a:solidFill>
                  <a:schemeClr val="bg1">
                    <a:lumMod val="65000"/>
                  </a:schemeClr>
                </a:solidFill>
              </a:rPr>
              <a:t>Skanderborg</a:t>
            </a:r>
          </a:p>
          <a:p>
            <a:pPr lvl="0"/>
            <a:r>
              <a:rPr lang="da-DK" dirty="0">
                <a:solidFill>
                  <a:schemeClr val="bg1">
                    <a:lumMod val="65000"/>
                  </a:schemeClr>
                </a:solidFill>
              </a:rPr>
              <a:t>Varde</a:t>
            </a:r>
          </a:p>
          <a:p>
            <a:r>
              <a:rPr lang="da-DK" dirty="0">
                <a:solidFill>
                  <a:schemeClr val="bg1">
                    <a:lumMod val="65000"/>
                  </a:schemeClr>
                </a:solidFill>
              </a:rPr>
              <a:t>Hedensted</a:t>
            </a:r>
          </a:p>
          <a:p>
            <a:pPr lvl="0"/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Lyngby-Taarbæk</a:t>
            </a:r>
            <a:endParaRPr lang="da-DK" dirty="0">
              <a:solidFill>
                <a:schemeClr val="bg1">
                  <a:lumMod val="65000"/>
                </a:schemeClr>
              </a:solidFill>
            </a:endParaRPr>
          </a:p>
          <a:p>
            <a:pPr lvl="0"/>
            <a:r>
              <a:rPr lang="da-DK" dirty="0" smtClean="0"/>
              <a:t>Middelfart (Kontanthjælp)</a:t>
            </a:r>
            <a:endParaRPr lang="da-DK" dirty="0"/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C583C-2984-4AC0-89EF-A05CCF3FD84A}" type="datetime2">
              <a:rPr lang="da-DK" smtClean="0"/>
              <a:t>1. februar 2018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0150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2736303"/>
          </a:xfrm>
        </p:spPr>
        <p:txBody>
          <a:bodyPr/>
          <a:lstStyle/>
          <a:p>
            <a:r>
              <a:rPr lang="da-DK" kern="1200" dirty="0">
                <a:solidFill>
                  <a:prstClr val="black"/>
                </a:solidFill>
                <a:latin typeface="Calibri"/>
              </a:rPr>
              <a:t>Virksomhedsrettet </a:t>
            </a:r>
            <a:br>
              <a:rPr lang="da-DK" kern="1200" dirty="0">
                <a:solidFill>
                  <a:prstClr val="black"/>
                </a:solidFill>
                <a:latin typeface="Calibri"/>
              </a:rPr>
            </a:br>
            <a:r>
              <a:rPr lang="da-DK" kern="1200" dirty="0">
                <a:solidFill>
                  <a:prstClr val="black"/>
                </a:solidFill>
                <a:latin typeface="Calibri"/>
              </a:rPr>
              <a:t>indsats:</a:t>
            </a:r>
            <a:br>
              <a:rPr lang="da-DK" kern="1200" dirty="0">
                <a:solidFill>
                  <a:prstClr val="black"/>
                </a:solidFill>
                <a:latin typeface="Calibri"/>
              </a:rPr>
            </a:br>
            <a:r>
              <a:rPr lang="da-DK" kern="1200" dirty="0">
                <a:solidFill>
                  <a:prstClr val="black"/>
                </a:solidFill>
                <a:latin typeface="Calibri"/>
              </a:rPr>
              <a:t>Kontanthjælp og indsats på tværs</a:t>
            </a:r>
            <a:br>
              <a:rPr lang="da-DK" kern="1200" dirty="0">
                <a:solidFill>
                  <a:prstClr val="black"/>
                </a:solidFill>
                <a:latin typeface="Calibri"/>
              </a:rPr>
            </a:br>
            <a:r>
              <a:rPr lang="da-DK" kern="1200" dirty="0">
                <a:solidFill>
                  <a:prstClr val="black"/>
                </a:solidFill>
                <a:latin typeface="Calibri"/>
              </a:rPr>
              <a:t/>
            </a:r>
            <a:br>
              <a:rPr lang="da-DK" kern="1200" dirty="0">
                <a:solidFill>
                  <a:prstClr val="black"/>
                </a:solidFill>
                <a:latin typeface="Calibri"/>
              </a:rPr>
            </a:br>
            <a:r>
              <a:rPr lang="da-DK" kern="1200" dirty="0">
                <a:solidFill>
                  <a:prstClr val="black"/>
                </a:solidFill>
                <a:latin typeface="Calibri"/>
              </a:rPr>
              <a:t>Job- og Vækstcenter Middelfart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4797152"/>
            <a:ext cx="6400800" cy="841648"/>
          </a:xfrm>
        </p:spPr>
        <p:txBody>
          <a:bodyPr/>
          <a:lstStyle/>
          <a:p>
            <a:r>
              <a:rPr lang="da-DK" dirty="0"/>
              <a:t>Workshop 21. september 2017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3DE8D-7A00-44B4-9780-4A7CBD97DD43}" type="slidenum">
              <a:rPr lang="da-DK" smtClean="0">
                <a:solidFill>
                  <a:srgbClr val="000000"/>
                </a:solidFill>
              </a:rPr>
              <a:pPr>
                <a:defRPr/>
              </a:pPr>
              <a:t>56</a:t>
            </a:fld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4020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da-DK" dirty="0"/>
              <a:t>Baggrund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328592"/>
          </a:xfrm>
        </p:spPr>
        <p:txBody>
          <a:bodyPr/>
          <a:lstStyle/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da-DK" sz="1800" kern="1200" dirty="0">
                <a:solidFill>
                  <a:prstClr val="black"/>
                </a:solidFill>
                <a:latin typeface="Calibri"/>
              </a:rPr>
              <a:t>Ledelsesmæssigt fokus </a:t>
            </a:r>
          </a:p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da-DK" sz="1800" kern="1200" dirty="0">
                <a:solidFill>
                  <a:prstClr val="black"/>
                </a:solidFill>
                <a:latin typeface="Calibri"/>
              </a:rPr>
              <a:t>Politisk opbakning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da-DK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Et politisk ønske at også kontanthjælpsmodtagere får fodfæste på arbejdsmarkedet</a:t>
            </a:r>
          </a:p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da-DK" sz="1800" kern="1200" dirty="0">
                <a:solidFill>
                  <a:prstClr val="black"/>
                </a:solidFill>
                <a:latin typeface="Calibri"/>
              </a:rPr>
              <a:t>Prioritering af ressourcer ud fra en investeringstilgang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da-DK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Projekt</a:t>
            </a:r>
            <a:r>
              <a:rPr lang="da-DK" sz="1800" i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Jobstart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endParaRPr lang="da-DK" sz="1800" kern="1200" dirty="0">
              <a:solidFill>
                <a:prstClr val="black"/>
              </a:solidFill>
              <a:latin typeface="Calibri"/>
            </a:endParaRP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 b="1" kern="1200" dirty="0">
                <a:solidFill>
                  <a:prstClr val="black"/>
                </a:solidFill>
                <a:latin typeface="Calibri"/>
              </a:rPr>
              <a:t>Tegn på succes / effekter:</a:t>
            </a:r>
            <a:endParaRPr lang="da-DK" sz="1800" b="1" kern="1200" dirty="0">
              <a:solidFill>
                <a:prstClr val="white">
                  <a:lumMod val="50000"/>
                </a:prstClr>
              </a:solidFill>
              <a:latin typeface="Calibri"/>
            </a:endParaRPr>
          </a:p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da-DK" sz="1800" kern="1200" dirty="0">
                <a:solidFill>
                  <a:prstClr val="black"/>
                </a:solidFill>
                <a:latin typeface="Calibri"/>
              </a:rPr>
              <a:t>Projekt </a:t>
            </a:r>
            <a:r>
              <a:rPr lang="da-DK" sz="1800" i="1" kern="1200" dirty="0">
                <a:solidFill>
                  <a:prstClr val="black"/>
                </a:solidFill>
                <a:latin typeface="Calibri"/>
              </a:rPr>
              <a:t>Jobstart </a:t>
            </a:r>
            <a:r>
              <a:rPr lang="da-DK" sz="1800" kern="1200" dirty="0">
                <a:solidFill>
                  <a:prstClr val="black"/>
                </a:solidFill>
                <a:latin typeface="Calibri"/>
              </a:rPr>
              <a:t>– resultater :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da-DK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År 1 (2015): mål om 45 </a:t>
            </a:r>
            <a:r>
              <a:rPr lang="da-DK" sz="1800" kern="12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KH’ere</a:t>
            </a:r>
            <a:r>
              <a:rPr lang="da-DK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i job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da-DK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År 2 (2016): mål om 55  </a:t>
            </a:r>
            <a:r>
              <a:rPr lang="da-DK" sz="1800" kern="12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KH’ere</a:t>
            </a:r>
            <a:r>
              <a:rPr lang="da-DK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i job </a:t>
            </a:r>
            <a:r>
              <a:rPr lang="da-DK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Wingdings" pitchFamily="2" charset="2"/>
              </a:rPr>
              <a:t> </a:t>
            </a:r>
            <a:r>
              <a:rPr lang="da-DK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realiseret: 101 personer svarende til 46 årspersoner = provenu på 4,9 </a:t>
            </a:r>
            <a:r>
              <a:rPr lang="da-DK" sz="1800" kern="12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mill</a:t>
            </a:r>
            <a:r>
              <a:rPr lang="da-DK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. kr.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endParaRPr lang="da-DK" sz="18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 b="1" kern="1200" dirty="0">
                <a:solidFill>
                  <a:prstClr val="black"/>
                </a:solidFill>
                <a:latin typeface="Calibri"/>
              </a:rPr>
              <a:t>Indsats på tværs:</a:t>
            </a:r>
          </a:p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da-DK" sz="1800" kern="1200" dirty="0">
                <a:solidFill>
                  <a:prstClr val="black"/>
                </a:solidFill>
                <a:latin typeface="Calibri"/>
              </a:rPr>
              <a:t>Virksomhedscenter-praktik som fødekæde til individuelle praktikker </a:t>
            </a:r>
          </a:p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da-DK" sz="1800" kern="1200" dirty="0">
                <a:solidFill>
                  <a:prstClr val="black"/>
                </a:solidFill>
                <a:latin typeface="Calibri"/>
              </a:rPr>
              <a:t>Ændret fokus på jobparathed: visitationen skærpet – et optimistisk syn på borgerens jobmuligheder </a:t>
            </a:r>
            <a:r>
              <a:rPr lang="da-DK" sz="1800" kern="1200" dirty="0" smtClean="0">
                <a:solidFill>
                  <a:prstClr val="black"/>
                </a:solidFill>
                <a:latin typeface="Calibri"/>
              </a:rPr>
              <a:t>og </a:t>
            </a:r>
            <a:r>
              <a:rPr lang="da-DK" sz="1800" kern="1200" dirty="0">
                <a:solidFill>
                  <a:prstClr val="black"/>
                </a:solidFill>
                <a:latin typeface="Calibri"/>
              </a:rPr>
              <a:t>potentialer</a:t>
            </a:r>
          </a:p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da-DK" sz="1800" kern="1200" dirty="0">
                <a:solidFill>
                  <a:prstClr val="black"/>
                </a:solidFill>
                <a:latin typeface="Calibri"/>
              </a:rPr>
              <a:t>Integration: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da-DK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Investering i konsulenter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da-DK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Fokus på ”jobparat fra start”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E76B2-C79F-46BF-8159-EFE9FE4039B0}" type="slidenum">
              <a:rPr lang="da-DK" smtClean="0">
                <a:solidFill>
                  <a:srgbClr val="000000"/>
                </a:solidFill>
              </a:rPr>
              <a:pPr>
                <a:defRPr/>
              </a:pPr>
              <a:t>57</a:t>
            </a:fld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87532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da-DK" dirty="0"/>
              <a:t>Processen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51520" y="1052736"/>
            <a:ext cx="8568952" cy="5472608"/>
          </a:xfrm>
        </p:spPr>
        <p:txBody>
          <a:bodyPr/>
          <a:lstStyle/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da-DK" sz="1800" kern="1200" dirty="0">
                <a:solidFill>
                  <a:prstClr val="black"/>
                </a:solidFill>
                <a:latin typeface="Calibri"/>
              </a:rPr>
              <a:t>Mission/ vision (2013):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da-DK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”den bedste inklusion </a:t>
            </a:r>
            <a:r>
              <a:rPr lang="da-DK" sz="1800" i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til</a:t>
            </a:r>
            <a:r>
              <a:rPr lang="da-DK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arbejdsmarkedet foregår </a:t>
            </a:r>
            <a:r>
              <a:rPr lang="da-DK" sz="1800" i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på</a:t>
            </a:r>
            <a:r>
              <a:rPr lang="da-DK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arbejdsmarkedet”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da-DK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”vi vil være virksomhedernes foretrukne samarbejdspartner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 kern="1200" dirty="0">
                <a:solidFill>
                  <a:prstClr val="black"/>
                </a:solidFill>
                <a:latin typeface="Calibri"/>
              </a:rPr>
              <a:t>	i forhold til rekruttering, kompetenceudvikling og fastholdelse</a:t>
            </a:r>
            <a:r>
              <a:rPr lang="da-DK" sz="1800" kern="1200" dirty="0" smtClean="0">
                <a:solidFill>
                  <a:prstClr val="black"/>
                </a:solidFill>
                <a:latin typeface="Calibri"/>
              </a:rPr>
              <a:t>…”</a:t>
            </a:r>
            <a:endParaRPr lang="da-DK" sz="1800" kern="1200" dirty="0">
              <a:solidFill>
                <a:prstClr val="black"/>
              </a:solidFill>
              <a:latin typeface="Calibri"/>
            </a:endParaRPr>
          </a:p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da-DK" sz="1800" kern="1200" dirty="0">
                <a:solidFill>
                  <a:prstClr val="black"/>
                </a:solidFill>
                <a:latin typeface="Calibri"/>
              </a:rPr>
              <a:t>Kvalitetssikring af og kompetenceløft i forhold til konsulenternes socialfaglige opfølgninger </a:t>
            </a:r>
            <a:r>
              <a:rPr lang="da-DK" sz="1800" kern="1200" dirty="0">
                <a:solidFill>
                  <a:prstClr val="black"/>
                </a:solidFill>
                <a:latin typeface="Calibri"/>
                <a:sym typeface="Wingdings" pitchFamily="2" charset="2"/>
              </a:rPr>
              <a:t> fokus på fremdriften/progressionen i borgerens sag.</a:t>
            </a:r>
          </a:p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da-DK" sz="1800" kern="1200" dirty="0">
                <a:solidFill>
                  <a:prstClr val="black"/>
                </a:solidFill>
                <a:latin typeface="Calibri"/>
              </a:rPr>
              <a:t>De første successer fører til at medarbejderen tror på at mere er muligt</a:t>
            </a:r>
          </a:p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da-DK" sz="1800" kern="1200" dirty="0">
                <a:solidFill>
                  <a:prstClr val="black"/>
                </a:solidFill>
                <a:latin typeface="Calibri"/>
              </a:rPr>
              <a:t>Stærk ledelsesfokus</a:t>
            </a:r>
          </a:p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da-DK" sz="1800" kern="1200" dirty="0">
                <a:solidFill>
                  <a:prstClr val="black"/>
                </a:solidFill>
                <a:latin typeface="Calibri"/>
              </a:rPr>
              <a:t>Ugentlige nøgletal: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da-DK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Aktiveringstal opgøres udelukkende på virksomhedsrettede tilbud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da-DK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Opgøres pr. konsulent og pr. sagsbehandler</a:t>
            </a:r>
          </a:p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da-DK" sz="1800" kern="1200" dirty="0">
                <a:solidFill>
                  <a:prstClr val="black"/>
                </a:solidFill>
                <a:latin typeface="Calibri"/>
              </a:rPr>
              <a:t>Beskæftigelsesplan 2016 uddybet via projektbeskrivelser med detaljerede delmål og resultatmål.</a:t>
            </a:r>
          </a:p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da-DK" sz="1800" kern="1200" dirty="0">
                <a:solidFill>
                  <a:prstClr val="black"/>
                </a:solidFill>
                <a:latin typeface="Calibri"/>
                <a:sym typeface="Wingdings" pitchFamily="2" charset="2"/>
              </a:rPr>
              <a:t>Investering i </a:t>
            </a:r>
            <a:r>
              <a:rPr lang="da-DK" sz="1800" kern="1200" dirty="0">
                <a:solidFill>
                  <a:prstClr val="black"/>
                </a:solidFill>
                <a:latin typeface="Calibri"/>
              </a:rPr>
              <a:t>konsulenter</a:t>
            </a:r>
          </a:p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da-DK" sz="1800" kern="1200" dirty="0">
                <a:solidFill>
                  <a:prstClr val="black"/>
                </a:solidFill>
                <a:latin typeface="Calibri"/>
              </a:rPr>
              <a:t>Virksomhedsservice som et tværorganisatorisk indsatsområde på tværs af alle målgrupper og teams.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E76B2-C79F-46BF-8159-EFE9FE4039B0}" type="slidenum">
              <a:rPr lang="da-DK" smtClean="0">
                <a:solidFill>
                  <a:srgbClr val="000000"/>
                </a:solidFill>
              </a:rPr>
              <a:pPr>
                <a:defRPr/>
              </a:pPr>
              <a:t>58</a:t>
            </a:fld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8328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da-DK" dirty="0"/>
              <a:t>Læringspunkter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79512" y="1196752"/>
            <a:ext cx="8507288" cy="4968552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da-DK" sz="1800" dirty="0">
                <a:latin typeface="Calibri" pitchFamily="34" charset="0"/>
              </a:rPr>
              <a:t>Kommunikationen indadtil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da-DK" sz="1800" dirty="0">
                <a:latin typeface="Calibri" pitchFamily="34" charset="0"/>
              </a:rPr>
              <a:t>Kulturforandring – det lange, seje træk</a:t>
            </a:r>
            <a:endParaRPr lang="da-DK" sz="1800" dirty="0">
              <a:latin typeface="Calibri" pitchFamily="34" charset="0"/>
              <a:sym typeface="Wingdings" pitchFamily="2" charset="2"/>
            </a:endParaRPr>
          </a:p>
          <a:p>
            <a:pPr>
              <a:buFont typeface="Wingdings" pitchFamily="2" charset="2"/>
              <a:buChar char="§"/>
            </a:pPr>
            <a:r>
              <a:rPr lang="da-DK" sz="1800" dirty="0">
                <a:latin typeface="Calibri" pitchFamily="34" charset="0"/>
                <a:sym typeface="Wingdings" pitchFamily="2" charset="2"/>
              </a:rPr>
              <a:t>Kommunikationen udadtil/ til interessenterne </a:t>
            </a:r>
            <a:endParaRPr lang="da-DK" sz="1800" dirty="0" smtClean="0">
              <a:latin typeface="Calibri" pitchFamily="34" charset="0"/>
              <a:sym typeface="Wingdings" pitchFamily="2" charset="2"/>
            </a:endParaRPr>
          </a:p>
          <a:p>
            <a:pPr lvl="1">
              <a:buFont typeface="Wingdings" pitchFamily="2" charset="2"/>
              <a:buChar char="§"/>
            </a:pPr>
            <a:r>
              <a:rPr lang="da-DK" sz="1400" dirty="0" smtClean="0">
                <a:latin typeface="Calibri" pitchFamily="34" charset="0"/>
                <a:sym typeface="Wingdings" pitchFamily="2" charset="2"/>
              </a:rPr>
              <a:t>Virksomheder</a:t>
            </a:r>
          </a:p>
          <a:p>
            <a:pPr lvl="1">
              <a:buFont typeface="Wingdings" pitchFamily="2" charset="2"/>
              <a:buChar char="§"/>
            </a:pPr>
            <a:r>
              <a:rPr lang="da-DK" sz="1400" dirty="0" smtClean="0">
                <a:latin typeface="Calibri" pitchFamily="34" charset="0"/>
                <a:sym typeface="Wingdings" pitchFamily="2" charset="2"/>
              </a:rPr>
              <a:t>kolleger </a:t>
            </a:r>
            <a:r>
              <a:rPr lang="da-DK" sz="1400" dirty="0">
                <a:latin typeface="Calibri" pitchFamily="34" charset="0"/>
                <a:sym typeface="Wingdings" pitchFamily="2" charset="2"/>
              </a:rPr>
              <a:t>fra andre </a:t>
            </a:r>
            <a:r>
              <a:rPr lang="da-DK" sz="1400" dirty="0" smtClean="0">
                <a:latin typeface="Calibri" pitchFamily="34" charset="0"/>
                <a:sym typeface="Wingdings" pitchFamily="2" charset="2"/>
              </a:rPr>
              <a:t>afdelinger</a:t>
            </a:r>
          </a:p>
          <a:p>
            <a:pPr lvl="1">
              <a:buFont typeface="Wingdings" pitchFamily="2" charset="2"/>
              <a:buChar char="§"/>
            </a:pPr>
            <a:r>
              <a:rPr lang="da-DK" sz="1400" dirty="0" smtClean="0">
                <a:latin typeface="Calibri" pitchFamily="34" charset="0"/>
                <a:sym typeface="Wingdings" pitchFamily="2" charset="2"/>
              </a:rPr>
              <a:t>praktiserende læger</a:t>
            </a:r>
          </a:p>
          <a:p>
            <a:pPr lvl="1">
              <a:buFont typeface="Wingdings" pitchFamily="2" charset="2"/>
              <a:buChar char="§"/>
            </a:pPr>
            <a:r>
              <a:rPr lang="da-DK" sz="1400" dirty="0" smtClean="0">
                <a:latin typeface="Calibri" pitchFamily="34" charset="0"/>
                <a:sym typeface="Wingdings" pitchFamily="2" charset="2"/>
              </a:rPr>
              <a:t>psykiatri </a:t>
            </a:r>
          </a:p>
          <a:p>
            <a:pPr lvl="1">
              <a:buFont typeface="Wingdings" pitchFamily="2" charset="2"/>
              <a:buChar char="§"/>
            </a:pPr>
            <a:r>
              <a:rPr lang="da-DK" sz="1400" dirty="0" smtClean="0">
                <a:latin typeface="Calibri" pitchFamily="34" charset="0"/>
                <a:sym typeface="Wingdings" pitchFamily="2" charset="2"/>
              </a:rPr>
              <a:t>m.fl.</a:t>
            </a:r>
            <a:endParaRPr lang="da-DK" sz="1400" dirty="0">
              <a:latin typeface="Calibri" pitchFamily="34" charset="0"/>
              <a:sym typeface="Wingdings" pitchFamily="2" charset="2"/>
            </a:endParaRPr>
          </a:p>
          <a:p>
            <a:pPr>
              <a:buFont typeface="Wingdings" pitchFamily="2" charset="2"/>
              <a:buChar char="§"/>
            </a:pPr>
            <a:r>
              <a:rPr lang="da-DK" sz="1800" dirty="0">
                <a:latin typeface="Calibri" pitchFamily="34" charset="0"/>
                <a:sym typeface="Wingdings" pitchFamily="2" charset="2"/>
              </a:rPr>
              <a:t>Sagsbehandlerens tro på den enkelte borgers mulighed for at få fodfæste på arbejdsmarkedet og på den enkeltes ressourcer er afgørende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da-DK" sz="1800" dirty="0">
                <a:latin typeface="Calibri" pitchFamily="34" charset="0"/>
                <a:sym typeface="Wingdings" pitchFamily="2" charset="2"/>
              </a:rPr>
              <a:t>en løbende dialog mellem leder og sagsbehandler om at arbejde ressourcefokuseret med både borgers ‘levnedsbeskrivelse’ (historien) og skånebehov (aktuelle).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da-DK" sz="1800" dirty="0">
                <a:latin typeface="Calibri" pitchFamily="34" charset="0"/>
                <a:sym typeface="Wingdings" pitchFamily="2" charset="2"/>
              </a:rPr>
              <a:t>potentialet i sagsbehandlerskifte!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E76B2-C79F-46BF-8159-EFE9FE4039B0}" type="slidenum">
              <a:rPr lang="da-DK" smtClean="0">
                <a:solidFill>
                  <a:srgbClr val="000000"/>
                </a:solidFill>
              </a:rPr>
              <a:pPr>
                <a:defRPr/>
              </a:pPr>
              <a:t>59</a:t>
            </a:fld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832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685800" y="1412777"/>
            <a:ext cx="7772400" cy="2187674"/>
          </a:xfrm>
        </p:spPr>
        <p:txBody>
          <a:bodyPr/>
          <a:lstStyle/>
          <a:p>
            <a:pPr algn="ctr"/>
            <a:r>
              <a:rPr lang="da-DK" b="1" dirty="0" smtClean="0"/>
              <a:t>Virksomhedsrettet indsats i ressourceforløb</a:t>
            </a:r>
            <a:br>
              <a:rPr lang="da-DK" b="1" dirty="0" smtClean="0"/>
            </a:br>
            <a:r>
              <a:rPr lang="da-DK" b="1" dirty="0" smtClean="0"/>
              <a:t/>
            </a:r>
            <a:br>
              <a:rPr lang="da-DK" b="1" dirty="0" smtClean="0"/>
            </a:br>
            <a:r>
              <a:rPr lang="da-DK" b="1" dirty="0" smtClean="0"/>
              <a:t>Skive Kommune</a:t>
            </a:r>
            <a:endParaRPr lang="da-DK" b="1" dirty="0"/>
          </a:p>
        </p:txBody>
      </p:sp>
      <p:sp>
        <p:nvSpPr>
          <p:cNvPr id="5" name="U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sz="2400" b="1" dirty="0" smtClean="0"/>
          </a:p>
          <a:p>
            <a:r>
              <a:rPr lang="da-DK" sz="2400" b="1" dirty="0" smtClean="0"/>
              <a:t>Workshop </a:t>
            </a:r>
            <a:r>
              <a:rPr lang="da-DK" sz="2400" b="1" dirty="0"/>
              <a:t>21. september 2017</a:t>
            </a:r>
          </a:p>
        </p:txBody>
      </p:sp>
    </p:spTree>
    <p:extLst>
      <p:ext uri="{BB962C8B-B14F-4D97-AF65-F5344CB8AC3E}">
        <p14:creationId xmlns:p14="http://schemas.microsoft.com/office/powerpoint/2010/main" val="57606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a-DK" sz="2800" kern="1200" dirty="0">
                <a:solidFill>
                  <a:prstClr val="black"/>
                </a:solidFill>
                <a:latin typeface="Calibri"/>
              </a:rPr>
              <a:t>Overførsel til andre ydelsesområder i eget jobcenter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256584"/>
          </a:xfrm>
        </p:spPr>
        <p:txBody>
          <a:bodyPr/>
          <a:lstStyle/>
          <a:p>
            <a:pPr marL="0" indent="0">
              <a:buNone/>
            </a:pPr>
            <a:r>
              <a:rPr lang="da-DK" sz="2000" dirty="0">
                <a:latin typeface="Calibri" pitchFamily="34" charset="0"/>
              </a:rPr>
              <a:t>I gang med lignende proces på områderne:</a:t>
            </a:r>
          </a:p>
          <a:p>
            <a:pPr>
              <a:buFont typeface="Wingdings" pitchFamily="2" charset="2"/>
              <a:buChar char="§"/>
            </a:pPr>
            <a:r>
              <a:rPr lang="da-DK" sz="2000" dirty="0" smtClean="0">
                <a:latin typeface="Calibri" pitchFamily="34" charset="0"/>
              </a:rPr>
              <a:t>ressourceforløb</a:t>
            </a:r>
            <a:endParaRPr lang="da-DK" sz="2000" dirty="0">
              <a:latin typeface="Calibri" pitchFamily="34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da-DK" sz="2000" dirty="0">
                <a:latin typeface="Calibri" pitchFamily="34" charset="0"/>
              </a:rPr>
              <a:t>tunge sager, svært at sikre fremgang.</a:t>
            </a:r>
          </a:p>
          <a:p>
            <a:pPr>
              <a:buFont typeface="Wingdings" pitchFamily="2" charset="2"/>
              <a:buChar char="§"/>
            </a:pPr>
            <a:r>
              <a:rPr lang="da-DK" sz="2000" dirty="0" smtClean="0">
                <a:latin typeface="Calibri" pitchFamily="34" charset="0"/>
              </a:rPr>
              <a:t>jobafklaring</a:t>
            </a:r>
            <a:endParaRPr lang="da-DK" sz="2000" dirty="0">
              <a:latin typeface="Calibri" pitchFamily="34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da-DK" sz="2000" dirty="0">
                <a:latin typeface="Calibri" pitchFamily="34" charset="0"/>
              </a:rPr>
              <a:t>fokus på flere skal raskmeldes til job</a:t>
            </a:r>
          </a:p>
          <a:p>
            <a:pPr>
              <a:buFont typeface="Wingdings" pitchFamily="2" charset="2"/>
              <a:buChar char="§"/>
            </a:pPr>
            <a:r>
              <a:rPr lang="da-DK" sz="2000" dirty="0" smtClean="0">
                <a:latin typeface="Calibri" pitchFamily="34" charset="0"/>
              </a:rPr>
              <a:t>integration </a:t>
            </a:r>
            <a:r>
              <a:rPr lang="da-DK" sz="2000" dirty="0">
                <a:latin typeface="Calibri" pitchFamily="34" charset="0"/>
              </a:rPr>
              <a:t>– godt på </a:t>
            </a:r>
            <a:r>
              <a:rPr lang="da-DK" sz="2000" dirty="0" smtClean="0">
                <a:latin typeface="Calibri" pitchFamily="34" charset="0"/>
              </a:rPr>
              <a:t>vej</a:t>
            </a:r>
          </a:p>
          <a:p>
            <a:pPr marL="0" indent="0">
              <a:buNone/>
            </a:pPr>
            <a:endParaRPr lang="da-DK" sz="2000" dirty="0"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da-DK" sz="2000" dirty="0">
                <a:latin typeface="Calibri" pitchFamily="34" charset="0"/>
              </a:rPr>
              <a:t>Virksomhedscentre som startpraktik for udsatte ledige – på tværs af </a:t>
            </a:r>
            <a:r>
              <a:rPr lang="da-DK" sz="2000" dirty="0" smtClean="0">
                <a:latin typeface="Calibri" pitchFamily="34" charset="0"/>
              </a:rPr>
              <a:t>målgrupper</a:t>
            </a:r>
          </a:p>
          <a:p>
            <a:pPr>
              <a:buFont typeface="Wingdings" pitchFamily="2" charset="2"/>
              <a:buChar char="§"/>
            </a:pPr>
            <a:endParaRPr lang="da-DK" sz="2000" dirty="0">
              <a:latin typeface="Calibri" pitchFamily="34" charset="0"/>
            </a:endParaRP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000" kern="1200" dirty="0">
                <a:solidFill>
                  <a:prstClr val="black"/>
                </a:solidFill>
                <a:latin typeface="Calibri" pitchFamily="34" charset="0"/>
              </a:rPr>
              <a:t>Forhold, der skal være en særlig opmærksomhed på: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da-DK" sz="2000" kern="1200" dirty="0">
                <a:solidFill>
                  <a:prstClr val="black"/>
                </a:solidFill>
                <a:latin typeface="Calibri" pitchFamily="34" charset="0"/>
              </a:rPr>
              <a:t>Investering i konsulenter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da-DK" sz="2000" kern="1200" dirty="0">
                <a:solidFill>
                  <a:prstClr val="black"/>
                </a:solidFill>
                <a:latin typeface="Calibri" pitchFamily="34" charset="0"/>
              </a:rPr>
              <a:t>Kulturforandringen – kræver </a:t>
            </a:r>
            <a:r>
              <a:rPr lang="da-DK" sz="2000" kern="1200" smtClean="0">
                <a:solidFill>
                  <a:prstClr val="black"/>
                </a:solidFill>
                <a:latin typeface="Calibri" pitchFamily="34" charset="0"/>
              </a:rPr>
              <a:t>retning og ledelse</a:t>
            </a:r>
            <a:endParaRPr lang="da-DK" sz="2000" kern="1200" dirty="0">
              <a:solidFill>
                <a:prstClr val="black"/>
              </a:solidFill>
              <a:latin typeface="Calibri" pitchFamily="34" charset="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da-DK" sz="2000" kern="1200" dirty="0">
                <a:solidFill>
                  <a:prstClr val="black"/>
                </a:solidFill>
                <a:latin typeface="Calibri" pitchFamily="34" charset="0"/>
              </a:rPr>
              <a:t>Kommunikationen til interessenterne</a:t>
            </a:r>
          </a:p>
          <a:p>
            <a:pPr marL="0" indent="0">
              <a:buNone/>
            </a:pPr>
            <a:endParaRPr lang="da-DK" dirty="0">
              <a:latin typeface="Calibri" pitchFamily="34" charset="0"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E76B2-C79F-46BF-8159-EFE9FE4039B0}" type="slidenum">
              <a:rPr lang="da-DK" smtClean="0">
                <a:solidFill>
                  <a:srgbClr val="000000"/>
                </a:solidFill>
              </a:rPr>
              <a:pPr>
                <a:defRPr/>
              </a:pPr>
              <a:t>60</a:t>
            </a:fld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37816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926976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Identifikation af drivere og barrierer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276871"/>
            <a:ext cx="8229600" cy="38164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 smtClean="0"/>
              <a:t>Overvejelser i forhold til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2400" dirty="0" smtClean="0"/>
              <a:t>Hvilke </a:t>
            </a:r>
            <a:r>
              <a:rPr lang="da-DK" sz="2400" dirty="0"/>
              <a:t>faktorer </a:t>
            </a:r>
            <a:r>
              <a:rPr lang="da-DK" sz="2400" dirty="0" smtClean="0"/>
              <a:t>befordrer og hvilke vanskeliggør, at udbrede </a:t>
            </a:r>
            <a:r>
              <a:rPr lang="da-DK" sz="2400" dirty="0" err="1"/>
              <a:t>best</a:t>
            </a:r>
            <a:r>
              <a:rPr lang="da-DK" sz="2400" dirty="0"/>
              <a:t> </a:t>
            </a:r>
            <a:r>
              <a:rPr lang="da-DK" sz="2400" dirty="0" err="1"/>
              <a:t>practice</a:t>
            </a:r>
            <a:r>
              <a:rPr lang="da-DK" sz="2400" dirty="0"/>
              <a:t> fra </a:t>
            </a:r>
            <a:r>
              <a:rPr lang="da-DK" sz="2400" u="sng" dirty="0"/>
              <a:t>ét ydelsesområde til andre </a:t>
            </a:r>
            <a:r>
              <a:rPr lang="da-DK" sz="2400" u="sng" dirty="0" smtClean="0"/>
              <a:t>ydelsesområder</a:t>
            </a:r>
            <a:r>
              <a:rPr lang="da-DK" sz="24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endParaRPr lang="da-DK" sz="2400" dirty="0"/>
          </a:p>
          <a:p>
            <a:pPr marL="514350" indent="-514350">
              <a:buFont typeface="+mj-lt"/>
              <a:buAutoNum type="arabicPeriod"/>
            </a:pPr>
            <a:r>
              <a:rPr lang="da-DK" sz="2400" dirty="0" smtClean="0"/>
              <a:t>Hvilke </a:t>
            </a:r>
            <a:r>
              <a:rPr lang="da-DK" sz="2400" dirty="0"/>
              <a:t>faktorer </a:t>
            </a:r>
            <a:r>
              <a:rPr lang="da-DK" sz="2400" dirty="0" smtClean="0"/>
              <a:t>befordrer og hvilke vanskeliggør, </a:t>
            </a:r>
            <a:r>
              <a:rPr lang="da-DK" sz="2400" dirty="0"/>
              <a:t>at </a:t>
            </a:r>
            <a:r>
              <a:rPr lang="da-DK" sz="2400" dirty="0" smtClean="0"/>
              <a:t>udbrede </a:t>
            </a:r>
            <a:r>
              <a:rPr lang="da-DK" sz="2400" dirty="0" err="1"/>
              <a:t>best</a:t>
            </a:r>
            <a:r>
              <a:rPr lang="da-DK" sz="2400" dirty="0"/>
              <a:t> </a:t>
            </a:r>
            <a:r>
              <a:rPr lang="da-DK" sz="2400" dirty="0" err="1"/>
              <a:t>practice</a:t>
            </a:r>
            <a:r>
              <a:rPr lang="da-DK" sz="2400" dirty="0"/>
              <a:t> fra </a:t>
            </a:r>
            <a:r>
              <a:rPr lang="da-DK" sz="2400" u="sng" dirty="0"/>
              <a:t>ét jobcenter til et andet</a:t>
            </a:r>
            <a:r>
              <a:rPr lang="da-DK" sz="2400" dirty="0"/>
              <a:t>?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C583C-2984-4AC0-89EF-A05CCF3FD84A}" type="datetime2">
              <a:rPr lang="da-DK" smtClean="0"/>
              <a:t>1. februar 2018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227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Ideudvikling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smtClean="0"/>
              <a:t>Konkrete redskaber eller greb, som kan understøtte hvordan god praksis kan udbredes.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C583C-2984-4AC0-89EF-A05CCF3FD84A}" type="datetime2">
              <a:rPr lang="da-DK" smtClean="0"/>
              <a:t>1. februar 2018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65578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boks 5"/>
          <p:cNvSpPr txBox="1"/>
          <p:nvPr/>
        </p:nvSpPr>
        <p:spPr>
          <a:xfrm>
            <a:off x="827584" y="1196752"/>
            <a:ext cx="763284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rgbClr val="000000"/>
                </a:solidFill>
              </a:rPr>
              <a:t>Status (juni 2017): </a:t>
            </a:r>
          </a:p>
          <a:p>
            <a:r>
              <a:rPr lang="da-DK" dirty="0" smtClean="0">
                <a:solidFill>
                  <a:srgbClr val="000000"/>
                </a:solidFill>
              </a:rPr>
              <a:t>Nr</a:t>
            </a:r>
            <a:r>
              <a:rPr lang="da-DK" dirty="0">
                <a:solidFill>
                  <a:srgbClr val="000000"/>
                </a:solidFill>
              </a:rPr>
              <a:t>. 11 i landet til virksomhedsrettet indsats i </a:t>
            </a:r>
            <a:r>
              <a:rPr lang="da-DK" dirty="0" smtClean="0">
                <a:solidFill>
                  <a:srgbClr val="000000"/>
                </a:solidFill>
              </a:rPr>
              <a:t>ressourceforløb</a:t>
            </a:r>
          </a:p>
          <a:p>
            <a:endParaRPr lang="da-DK" dirty="0">
              <a:solidFill>
                <a:srgbClr val="000000"/>
              </a:solidFill>
            </a:endParaRPr>
          </a:p>
          <a:p>
            <a:r>
              <a:rPr lang="da-DK" b="1" dirty="0" smtClean="0">
                <a:solidFill>
                  <a:srgbClr val="000000"/>
                </a:solidFill>
              </a:rPr>
              <a:t>Baggrund for placeringen? </a:t>
            </a:r>
            <a:endParaRPr lang="da-DK" dirty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</a:pPr>
            <a:r>
              <a:rPr lang="da-DK" dirty="0">
                <a:solidFill>
                  <a:srgbClr val="000000"/>
                </a:solidFill>
              </a:rPr>
              <a:t>Generelt godt samarbejde med virksomhederne og fokus på aktivering i virksomheder – historisk og aktuelt</a:t>
            </a:r>
          </a:p>
          <a:p>
            <a:pPr marL="285750" indent="-285750">
              <a:buFontTx/>
              <a:buChar char="-"/>
            </a:pPr>
            <a:r>
              <a:rPr lang="da-DK" dirty="0" smtClean="0">
                <a:solidFill>
                  <a:srgbClr val="000000"/>
                </a:solidFill>
              </a:rPr>
              <a:t>Markante tidligere elementer/milepæle</a:t>
            </a:r>
          </a:p>
          <a:p>
            <a:pPr marL="742950" lvl="1" indent="-285750">
              <a:buFontTx/>
              <a:buChar char="-"/>
            </a:pPr>
            <a:r>
              <a:rPr lang="da-DK" sz="1600" dirty="0" smtClean="0">
                <a:solidFill>
                  <a:srgbClr val="000000"/>
                </a:solidFill>
              </a:rPr>
              <a:t>Virksomhedscenter generation 1 og generation 2</a:t>
            </a:r>
          </a:p>
          <a:p>
            <a:pPr marL="742950" lvl="1" indent="-285750">
              <a:buFontTx/>
              <a:buChar char="-"/>
            </a:pPr>
            <a:r>
              <a:rPr lang="da-DK" sz="1600" dirty="0" smtClean="0">
                <a:solidFill>
                  <a:srgbClr val="000000"/>
                </a:solidFill>
              </a:rPr>
              <a:t>Taskforce for langtidsledige dagpengemodtagere, opsøgende virksomhedskontakt m.m. (2010)</a:t>
            </a:r>
          </a:p>
          <a:p>
            <a:pPr marL="742950" lvl="1" indent="-285750">
              <a:buFontTx/>
              <a:buChar char="-"/>
            </a:pPr>
            <a:r>
              <a:rPr lang="da-DK" sz="1600" dirty="0" smtClean="0">
                <a:solidFill>
                  <a:srgbClr val="000000"/>
                </a:solidFill>
              </a:rPr>
              <a:t>Fokus på ordinær formidling</a:t>
            </a:r>
            <a:endParaRPr lang="da-DK" sz="1600" dirty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</a:pPr>
            <a:r>
              <a:rPr lang="da-DK" dirty="0" smtClean="0">
                <a:solidFill>
                  <a:srgbClr val="000000"/>
                </a:solidFill>
              </a:rPr>
              <a:t>Samme virksomhedsrettede tilgang overført til ressourceforløb </a:t>
            </a:r>
          </a:p>
          <a:p>
            <a:pPr marL="285750" indent="-285750">
              <a:buFontTx/>
              <a:buChar char="-"/>
            </a:pPr>
            <a:r>
              <a:rPr lang="da-DK" dirty="0" smtClean="0">
                <a:solidFill>
                  <a:srgbClr val="000000"/>
                </a:solidFill>
              </a:rPr>
              <a:t>Mange i ressourceforløb – måske en bedre fungerende målgruppe end i nogle andre kommuner – og de kommer alle fra kontant-/uddannelseshjælp</a:t>
            </a:r>
          </a:p>
          <a:p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Baggrund</a:t>
            </a: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46247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Effekter – er vi lykkedes?</a:t>
            </a:r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endParaRPr lang="da-DK" sz="2400" dirty="0" smtClean="0"/>
          </a:p>
          <a:p>
            <a:pPr marL="285750" indent="-285750">
              <a:buFontTx/>
              <a:buChar char="-"/>
            </a:pPr>
            <a:r>
              <a:rPr lang="da-DK" sz="2400" dirty="0" smtClean="0"/>
              <a:t>Mange </a:t>
            </a:r>
            <a:r>
              <a:rPr lang="da-DK" sz="2400" dirty="0"/>
              <a:t>kommer i fleksjob</a:t>
            </a:r>
          </a:p>
          <a:p>
            <a:pPr marL="285750" indent="-285750">
              <a:buFontTx/>
              <a:buChar char="-"/>
            </a:pPr>
            <a:endParaRPr lang="da-DK" sz="2400" dirty="0" smtClean="0"/>
          </a:p>
          <a:p>
            <a:pPr marL="285750" indent="-285750">
              <a:buFontTx/>
              <a:buChar char="-"/>
            </a:pPr>
            <a:r>
              <a:rPr lang="da-DK" sz="2400" dirty="0" smtClean="0"/>
              <a:t>Få </a:t>
            </a:r>
            <a:r>
              <a:rPr lang="da-DK" sz="2400" dirty="0"/>
              <a:t>kommer i ustøttet arbejde/får ordinære løntimer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1456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/>
        </p:nvSpPr>
        <p:spPr>
          <a:xfrm>
            <a:off x="971600" y="1124744"/>
            <a:ext cx="72008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rgbClr val="000000"/>
                </a:solidFill>
              </a:rPr>
              <a:t>Overordnet </a:t>
            </a:r>
          </a:p>
          <a:p>
            <a:pPr marL="742950" lvl="1" indent="-285750">
              <a:buFontTx/>
              <a:buChar char="-"/>
            </a:pPr>
            <a:r>
              <a:rPr lang="da-DK" sz="1600" dirty="0" smtClean="0">
                <a:solidFill>
                  <a:srgbClr val="000000"/>
                </a:solidFill>
              </a:rPr>
              <a:t>De gode tal er en afspejling af vores generelle fokus på virksomhedsrettet indsats for alle målgrupper</a:t>
            </a:r>
          </a:p>
          <a:p>
            <a:pPr marL="742950" lvl="1" indent="-285750">
              <a:buFontTx/>
              <a:buChar char="-"/>
            </a:pPr>
            <a:r>
              <a:rPr lang="da-DK" sz="1600" dirty="0" smtClean="0">
                <a:solidFill>
                  <a:srgbClr val="000000"/>
                </a:solidFill>
              </a:rPr>
              <a:t>Jobkonsulenter leverer tæt opfølgning</a:t>
            </a:r>
          </a:p>
          <a:p>
            <a:pPr marL="285750" indent="-285750">
              <a:buFontTx/>
              <a:buChar char="-"/>
            </a:pPr>
            <a:endParaRPr lang="da-DK" dirty="0" smtClean="0">
              <a:solidFill>
                <a:srgbClr val="000000"/>
              </a:solidFill>
            </a:endParaRPr>
          </a:p>
          <a:p>
            <a:r>
              <a:rPr lang="da-DK" dirty="0" smtClean="0">
                <a:solidFill>
                  <a:srgbClr val="000000"/>
                </a:solidFill>
              </a:rPr>
              <a:t>STAR-projekt til styrkelse af virksomhedsrettet indsats i ressourceforløb  </a:t>
            </a:r>
          </a:p>
          <a:p>
            <a:pPr marL="742950" lvl="1" indent="-285750">
              <a:buFontTx/>
              <a:buChar char="-"/>
            </a:pPr>
            <a:r>
              <a:rPr lang="da-DK" sz="1600" dirty="0" smtClean="0">
                <a:solidFill>
                  <a:srgbClr val="000000"/>
                </a:solidFill>
              </a:rPr>
              <a:t>Skive planlagde at være med –&gt; det satte fokus på indsatsen:</a:t>
            </a:r>
          </a:p>
          <a:p>
            <a:pPr marL="742950" lvl="1" indent="-285750">
              <a:buFontTx/>
              <a:buChar char="-"/>
            </a:pPr>
            <a:r>
              <a:rPr lang="da-DK" sz="1600" dirty="0" smtClean="0">
                <a:solidFill>
                  <a:srgbClr val="000000"/>
                </a:solidFill>
              </a:rPr>
              <a:t>Ansættelse af to jobkonsulenter</a:t>
            </a:r>
          </a:p>
          <a:p>
            <a:pPr marL="742950" lvl="1" indent="-285750">
              <a:buFontTx/>
              <a:buChar char="-"/>
            </a:pPr>
            <a:r>
              <a:rPr lang="da-DK" sz="1600" dirty="0" smtClean="0">
                <a:solidFill>
                  <a:srgbClr val="000000"/>
                </a:solidFill>
              </a:rPr>
              <a:t>De </a:t>
            </a:r>
            <a:r>
              <a:rPr lang="da-DK" sz="1600" dirty="0">
                <a:solidFill>
                  <a:srgbClr val="000000"/>
                </a:solidFill>
              </a:rPr>
              <a:t>der var på venteliste til jobkonsulenter blev opprioriteret</a:t>
            </a:r>
          </a:p>
          <a:p>
            <a:pPr marL="742950" lvl="1" indent="-285750">
              <a:buFontTx/>
              <a:buChar char="-"/>
            </a:pPr>
            <a:r>
              <a:rPr lang="da-DK" sz="1600" dirty="0" smtClean="0">
                <a:solidFill>
                  <a:srgbClr val="000000"/>
                </a:solidFill>
              </a:rPr>
              <a:t>De </a:t>
            </a:r>
            <a:r>
              <a:rPr lang="da-DK" sz="1600" dirty="0">
                <a:solidFill>
                  <a:srgbClr val="000000"/>
                </a:solidFill>
              </a:rPr>
              <a:t>der ”hang” hos sagsbehandler blev henvist til </a:t>
            </a:r>
            <a:r>
              <a:rPr lang="da-DK" sz="1600" dirty="0" smtClean="0">
                <a:solidFill>
                  <a:srgbClr val="000000"/>
                </a:solidFill>
              </a:rPr>
              <a:t>jobkonsulent</a:t>
            </a:r>
          </a:p>
          <a:p>
            <a:pPr marL="742950" lvl="1" indent="-285750">
              <a:buFontTx/>
              <a:buChar char="-"/>
            </a:pPr>
            <a:r>
              <a:rPr lang="da-DK" sz="1600" dirty="0">
                <a:solidFill>
                  <a:srgbClr val="000000"/>
                </a:solidFill>
              </a:rPr>
              <a:t>(</a:t>
            </a:r>
            <a:r>
              <a:rPr lang="da-DK" sz="1600" dirty="0" smtClean="0">
                <a:solidFill>
                  <a:srgbClr val="000000"/>
                </a:solidFill>
              </a:rPr>
              <a:t>Senere: Nej tak til projektmidler – kunne ikke leve op til måltallene, fordi vi faldt i antal på ressourceforløb + jobkonsulenter rejste)</a:t>
            </a:r>
          </a:p>
          <a:p>
            <a:pPr marL="285750" indent="-285750">
              <a:buFontTx/>
              <a:buChar char="-"/>
            </a:pPr>
            <a:endParaRPr lang="da-DK" dirty="0" smtClean="0">
              <a:solidFill>
                <a:srgbClr val="000000"/>
              </a:solidFill>
            </a:endParaRPr>
          </a:p>
          <a:p>
            <a:r>
              <a:rPr lang="da-DK" dirty="0" smtClean="0">
                <a:solidFill>
                  <a:srgbClr val="000000"/>
                </a:solidFill>
              </a:rPr>
              <a:t>Sammensætning af rehabiliteringsteam – klart jobfokus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Processen – hvad har vi gjort</a:t>
            </a: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360039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R-PowerPoint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FK_skabelon_liggende_trekant">
  <a:themeElements>
    <a:clrScheme name="Standard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0000"/>
      </a:hlink>
      <a:folHlink>
        <a:srgbClr val="000000"/>
      </a:folHlink>
    </a:clrScheme>
    <a:fontScheme name="Standard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00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Neutral">
  <a:themeElements>
    <a:clrScheme name="Neutr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eutra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utr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utr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utr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utr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utr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utr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utr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utr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utr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utr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utr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utr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Facet">
  <a:themeElements>
    <a:clrScheme name="Brugerdefineret 10">
      <a:dk1>
        <a:sysClr val="windowText" lastClr="000000"/>
      </a:dk1>
      <a:lt1>
        <a:sysClr val="window" lastClr="FFFFFF"/>
      </a:lt1>
      <a:dk2>
        <a:srgbClr val="2C3C43"/>
      </a:dk2>
      <a:lt2>
        <a:srgbClr val="FFFFFF"/>
      </a:lt2>
      <a:accent1>
        <a:srgbClr val="FFC000"/>
      </a:accent1>
      <a:accent2>
        <a:srgbClr val="C3D69B"/>
      </a:accent2>
      <a:accent3>
        <a:srgbClr val="C4BD97"/>
      </a:accent3>
      <a:accent4>
        <a:srgbClr val="FFC000"/>
      </a:accent4>
      <a:accent5>
        <a:srgbClr val="0070C0"/>
      </a:accent5>
      <a:accent6>
        <a:srgbClr val="0070C0"/>
      </a:accent6>
      <a:hlink>
        <a:srgbClr val="226292"/>
      </a:hlink>
      <a:folHlink>
        <a:srgbClr val="19496D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8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kesCount xmlns="http://schemas.microsoft.com/sharepoint/v3" xsi:nil="true"/>
    <Anvendes_x0020_til xmlns="d4df4779-2743-45fb-a1d8-91b616d8b59f">PowerPoint-præsentationer på dansk</Anvendes_x0020_til>
    <LikedBy xmlns="http://schemas.microsoft.com/sharepoint/v3">
      <UserInfo>
        <DisplayName/>
        <AccountId xsi:nil="true"/>
        <AccountType/>
      </UserInfo>
    </LikedBy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3DBDF705CA5C14988D8B5EAFF388554" ma:contentTypeVersion="3" ma:contentTypeDescription="Opret et nyt dokument." ma:contentTypeScope="" ma:versionID="a33bc36d3ac47a6d741da9e5ab669563">
  <xsd:schema xmlns:xsd="http://www.w3.org/2001/XMLSchema" xmlns:xs="http://www.w3.org/2001/XMLSchema" xmlns:p="http://schemas.microsoft.com/office/2006/metadata/properties" xmlns:ns1="http://schemas.microsoft.com/sharepoint/v3" xmlns:ns2="d4df4779-2743-45fb-a1d8-91b616d8b59f" targetNamespace="http://schemas.microsoft.com/office/2006/metadata/properties" ma:root="true" ma:fieldsID="f42b9f9a3df8ae5f0cd8b49d664fa20d" ns1:_="" ns2:_="">
    <xsd:import namespace="http://schemas.microsoft.com/sharepoint/v3"/>
    <xsd:import namespace="d4df4779-2743-45fb-a1d8-91b616d8b59f"/>
    <xsd:element name="properties">
      <xsd:complexType>
        <xsd:sequence>
          <xsd:element name="documentManagement">
            <xsd:complexType>
              <xsd:all>
                <xsd:element ref="ns2:Anvendes_x0020_til"/>
                <xsd:element ref="ns1:LikesCount" minOccurs="0"/>
                <xsd:element ref="ns1:LikedB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ikesCount" ma:index="9" nillable="true" ma:displayName="Antallet af Synes godt om" ma:internalName="LikesCount">
      <xsd:simpleType>
        <xsd:restriction base="dms:Unknown"/>
      </xsd:simpleType>
    </xsd:element>
    <xsd:element name="LikedBy" ma:index="10" nillable="true" ma:displayName="Markeret som Synes godt om af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df4779-2743-45fb-a1d8-91b616d8b59f" elementFormDefault="qualified">
    <xsd:import namespace="http://schemas.microsoft.com/office/2006/documentManagement/types"/>
    <xsd:import namespace="http://schemas.microsoft.com/office/infopath/2007/PartnerControls"/>
    <xsd:element name="Anvendes_x0020_til" ma:index="8" ma:displayName="Anvendes til" ma:internalName="Anvendes_x0020_til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BEDCEBF-E76B-4424-AB83-419828C97596}">
  <ds:schemaRefs>
    <ds:schemaRef ds:uri="http://purl.org/dc/terms/"/>
    <ds:schemaRef ds:uri="http://schemas.microsoft.com/sharepoint/v3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d4df4779-2743-45fb-a1d8-91b616d8b59f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79799A68-4EF8-4AB3-9DCC-FD03A71DB7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4df4779-2743-45fb-a1d8-91b616d8b5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54EE816-459B-4E0A-A57A-059FF3ACAF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2187</TotalTime>
  <Words>2828</Words>
  <Application>Microsoft Office PowerPoint</Application>
  <PresentationFormat>Skærmshow (4:3)</PresentationFormat>
  <Paragraphs>532</Paragraphs>
  <Slides>62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7</vt:i4>
      </vt:variant>
      <vt:variant>
        <vt:lpstr>Diastitler</vt:lpstr>
      </vt:variant>
      <vt:variant>
        <vt:i4>62</vt:i4>
      </vt:variant>
    </vt:vector>
  </HeadingPairs>
  <TitlesOfParts>
    <vt:vector size="69" baseType="lpstr">
      <vt:lpstr>STAR-PowerPoint</vt:lpstr>
      <vt:lpstr>Kontortema</vt:lpstr>
      <vt:lpstr>1_Kontortema</vt:lpstr>
      <vt:lpstr>MFK_skabelon_liggende_trekant</vt:lpstr>
      <vt:lpstr>Neutral</vt:lpstr>
      <vt:lpstr>2_Kontortema</vt:lpstr>
      <vt:lpstr>Facet</vt:lpstr>
      <vt:lpstr>Virksomhedsrettet indsats  på tværs</vt:lpstr>
      <vt:lpstr>Dagens program</vt:lpstr>
      <vt:lpstr>Præsentationsrunde</vt:lpstr>
      <vt:lpstr>PowerPoint-præsentation</vt:lpstr>
      <vt:lpstr>Præsentationsrunde</vt:lpstr>
      <vt:lpstr>Virksomhedsrettet indsats i ressourceforløb  Skive Kommune</vt:lpstr>
      <vt:lpstr>Baggrund</vt:lpstr>
      <vt:lpstr>Effekter – er vi lykkedes?</vt:lpstr>
      <vt:lpstr>Processen – hvad har vi gjort</vt:lpstr>
      <vt:lpstr>Læringspunkter - eksempler</vt:lpstr>
      <vt:lpstr>Overførsel til andre ydelsesområder i eget jobcenter</vt:lpstr>
      <vt:lpstr>Overførsel til andre jobcentre</vt:lpstr>
      <vt:lpstr>Præsentationsrunde</vt:lpstr>
      <vt:lpstr>Virksomhedsrettet indsats i Skanderborg Kommune,  Udvidet Erhvervsservice </vt:lpstr>
      <vt:lpstr>Baggrund</vt:lpstr>
      <vt:lpstr>Tegn på successer</vt:lpstr>
      <vt:lpstr>Processen</vt:lpstr>
      <vt:lpstr>Læringspunkter</vt:lpstr>
      <vt:lpstr>Overførsel til andre ydelsesområder</vt:lpstr>
      <vt:lpstr>Job3 3 spor &amp; 3 aktører</vt:lpstr>
      <vt:lpstr>Baggrund for Job3</vt:lpstr>
      <vt:lpstr>Vi hedder Job3, fordi…</vt:lpstr>
      <vt:lpstr>Præsentation</vt:lpstr>
      <vt:lpstr>Spor 1 – for dig, der overvejer andet job eller er under opsigelse</vt:lpstr>
      <vt:lpstr>Spor 1 – for dig, der har en medarbejder, der er under opsigelse, og som du ønsker at hjælpe videre </vt:lpstr>
      <vt:lpstr>Spor 2 – for dig, der er ved at afslutte en uddannelse</vt:lpstr>
      <vt:lpstr>Spor 2 – for dig, der efterspørger kvalificeret arbejdskraft</vt:lpstr>
      <vt:lpstr>Spor 3 – for dig, der har brug for at undgå en sygemelding eller hjælp til at gøre en sygemelding så kort som muligt</vt:lpstr>
      <vt:lpstr>Spor 3 – for dig, der har brug for at undgå en medarbejders sygemelding eller hjælp til at forkorte sygemeldingen</vt:lpstr>
      <vt:lpstr>Præsentationsrunde</vt:lpstr>
      <vt:lpstr>Virksomhedsrettet indsats på tværs  Sygedagpenge i Varde</vt:lpstr>
      <vt:lpstr>PowerPoint-præsentation</vt:lpstr>
      <vt:lpstr>5 Sigtelinjer – Jobcenter Varde</vt:lpstr>
      <vt:lpstr>Baggrund for virksomhedsrettet indsats på tværs - sygedagpenge</vt:lpstr>
      <vt:lpstr>Processen</vt:lpstr>
      <vt:lpstr>Læringspunkter</vt:lpstr>
      <vt:lpstr>Overførsel til andre ydelsesområder i eget jobcenter</vt:lpstr>
      <vt:lpstr>Drøftelse  </vt:lpstr>
      <vt:lpstr>Præsentationsrunde</vt:lpstr>
      <vt:lpstr>Virksomhedsrettet  indsats på tværs</vt:lpstr>
      <vt:lpstr>Baggrund</vt:lpstr>
      <vt:lpstr>Processen</vt:lpstr>
      <vt:lpstr>Læringspunkter</vt:lpstr>
      <vt:lpstr>Overførsel til andre ydelsesområder i eget jobcenter</vt:lpstr>
      <vt:lpstr>Præsentationsrunde</vt:lpstr>
      <vt:lpstr>  Virksomhedsrettet indsats på tværs -   fokus på personer i jobafklaring   Lyngby-Taarbæk Kommune    Workshop 21. september 2017  </vt:lpstr>
      <vt:lpstr>Baggrund </vt:lpstr>
      <vt:lpstr>PowerPoint-præsentation</vt:lpstr>
      <vt:lpstr>Tegn på succes </vt:lpstr>
      <vt:lpstr>Processen</vt:lpstr>
      <vt:lpstr>Læringspunkter </vt:lpstr>
      <vt:lpstr>Overførsel til andre ydelsesområder i eget jobcenter</vt:lpstr>
      <vt:lpstr>Overførsel til andre ydelsesområder i eget jobcenter</vt:lpstr>
      <vt:lpstr>Til- og afgang</vt:lpstr>
      <vt:lpstr>Præsentationsrunde</vt:lpstr>
      <vt:lpstr>Virksomhedsrettet  indsats: Kontanthjælp og indsats på tværs  Job- og Vækstcenter Middelfart</vt:lpstr>
      <vt:lpstr>Baggrund</vt:lpstr>
      <vt:lpstr>Processen</vt:lpstr>
      <vt:lpstr>Læringspunkter</vt:lpstr>
      <vt:lpstr>Overførsel til andre ydelsesområder i eget jobcenter</vt:lpstr>
      <vt:lpstr>Identifikation af drivere og barrierer</vt:lpstr>
      <vt:lpstr>Ideudvikling</vt:lpstr>
    </vt:vector>
  </TitlesOfParts>
  <Company>Statens 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Morten Joon Sørensen</dc:creator>
  <cp:lastModifiedBy>Fatime Salai</cp:lastModifiedBy>
  <cp:revision>59</cp:revision>
  <cp:lastPrinted>2016-10-12T10:32:45Z</cp:lastPrinted>
  <dcterms:created xsi:type="dcterms:W3CDTF">2014-03-06T10:26:55Z</dcterms:created>
  <dcterms:modified xsi:type="dcterms:W3CDTF">2018-02-01T09:32:11Z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0x01010003DBDF705CA5C14988D8B5EAFF388554</vt:lpwstr>
  </property>
</Properties>
</file>