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549" r:id="rId2"/>
    <p:sldId id="612" r:id="rId3"/>
    <p:sldId id="616" r:id="rId4"/>
    <p:sldId id="575" r:id="rId5"/>
    <p:sldId id="534" r:id="rId6"/>
    <p:sldId id="614" r:id="rId7"/>
    <p:sldId id="6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9"/>
            <p14:sldId id="612"/>
            <p14:sldId id="616"/>
            <p14:sldId id="575"/>
            <p14:sldId id="534"/>
            <p14:sldId id="614"/>
            <p14:sldId id="61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1844"/>
    <a:srgbClr val="F2F2F3"/>
    <a:srgbClr val="F4F4F3"/>
    <a:srgbClr val="776E64"/>
    <a:srgbClr val="C8102E"/>
    <a:srgbClr val="640817"/>
    <a:srgbClr val="3C3732"/>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81221" autoAdjust="0"/>
  </p:normalViewPr>
  <p:slideViewPr>
    <p:cSldViewPr snapToGrid="0" showGuides="1">
      <p:cViewPr varScale="1">
        <p:scale>
          <a:sx n="102" d="100"/>
          <a:sy n="102" d="100"/>
        </p:scale>
        <p:origin x="900" y="9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23/10/2025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23/10/2025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unge.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beskrevne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litteraturgennemgange fra 2025.</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961270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969893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Individuelt Planlagt job med Støtte (IPS) kan også virke for unge med psykiske lidelser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Indsatsen Individuelt Planlagt job med Støtte (IPS) indeholder en virksomhedsrettet indsats i kombination med psykiatrisk behandling og støtte, fx i form af en mentor.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Her samarbejder den regionale behandlingspsykiatri og kommune, typisk jobcentret, for at hjælpe borgere med psykiske lidelser med at opnå og fastholde ordinært arbejde eller uddannelse.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dokumentation for, at IPS er en effektiv metode til at hjælpe personer med alvorlige sindslidelser </a:t>
            </a:r>
            <a:r>
              <a:rPr lang="da-DK" sz="1200" b="1" kern="1200" dirty="0">
                <a:solidFill>
                  <a:schemeClr val="tx1"/>
                </a:solidFill>
                <a:effectLst/>
                <a:latin typeface="+mn-lt"/>
                <a:ea typeface="+mn-ea"/>
                <a:cs typeface="+mn-cs"/>
              </a:rPr>
              <a:t>– herunder også unge –</a:t>
            </a:r>
            <a:r>
              <a:rPr lang="da-DK" sz="1200" kern="1200" dirty="0">
                <a:solidFill>
                  <a:schemeClr val="tx1"/>
                </a:solidFill>
                <a:effectLst/>
                <a:latin typeface="+mn-lt"/>
                <a:ea typeface="+mn-ea"/>
                <a:cs typeface="+mn-cs"/>
              </a:rPr>
              <a:t> i beskæftigelse eller uddannelse. Metoden virker for den brede gruppe af borgere, som står langt fra arbejdsmarkedet, og det giver en forventning om, at den også kan have effekt for den smallere gruppe af unge. Den samfundsøkonomiske besparelse per borger i IPS vurderes til at være 72.000 kr.</a:t>
            </a:r>
          </a:p>
          <a:p>
            <a:endParaRPr lang="da-DK" b="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51717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b="1" dirty="0"/>
              <a:t>Tidlig aktivering med nyttejob gavner de stærkeste unge i kontanthjælpssystemet</a:t>
            </a:r>
            <a:endParaRPr lang="da-DK" dirty="0"/>
          </a:p>
          <a:p>
            <a:pPr marL="171450" indent="-171450">
              <a:buFont typeface="Arial" panose="020B0604020202020204" pitchFamily="34" charset="0"/>
              <a:buChar char="•"/>
            </a:pPr>
            <a:r>
              <a:rPr lang="da-DK" dirty="0"/>
              <a:t>Det kan være en fordel at bruge nytteindsats som en tidlig og aktiv indsats for åbenlyst uddannelsesparate unge. </a:t>
            </a:r>
          </a:p>
          <a:p>
            <a:pPr marL="171450" indent="-171450">
              <a:buFont typeface="Arial" panose="020B0604020202020204" pitchFamily="34" charset="0"/>
              <a:buChar char="•"/>
            </a:pPr>
            <a:r>
              <a:rPr lang="da-DK" dirty="0"/>
              <a:t>En analyse fra Beskæftigelsesministeriet (2015) viser, at nyttejob har en positiv effekt på unges beskæftigelse – både mens de deltager i indsatsten og efterfølgende.</a:t>
            </a:r>
          </a:p>
          <a:p>
            <a:pPr marL="171450" indent="-171450">
              <a:buFont typeface="Arial" panose="020B0604020202020204" pitchFamily="34" charset="0"/>
              <a:buChar char="•"/>
            </a:pPr>
            <a:r>
              <a:rPr lang="da-DK" dirty="0"/>
              <a:t>Særligt de mest ressourcestærke unge ser ud til at have gavn af at komme i gang med en nytteindsats på en virksomhed fra første dag. Det kan hjælpe dem hurtigere videre i uddannelse eller job.</a:t>
            </a:r>
          </a:p>
          <a:p>
            <a:endParaRPr lang="da-DK" dirty="0"/>
          </a:p>
          <a:p>
            <a:pPr lvl="0"/>
            <a:r>
              <a:rPr lang="da-DK" sz="1200" b="1" kern="1200" dirty="0">
                <a:solidFill>
                  <a:schemeClr val="tx1"/>
                </a:solidFill>
                <a:effectLst/>
                <a:latin typeface="+mn-lt"/>
                <a:ea typeface="+mn-ea"/>
                <a:cs typeface="+mn-cs"/>
              </a:rPr>
              <a:t>Løntilskud kan hjælpe de stærkeste unge i job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viden om, at løntilskudsansættelser af cirka et halvt års varighed i både private og offentlige virksomheder kan have en positiv langsigtet effekt på unges beskæftigelse – særligt for unge mænd (KORA 2012).</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tyder på, at løntilskud kan være et effektivt redskab i beskæftigelsesindsatsen for denne gruppe.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Dog bør man være opmærksom på, at de unge, der kommer i løntilskud, generelt har lidt stærkere forudsætninger end deltagere i andre tilbud. Derfor er det usikkert, om de samme positive effekter også gælder for de mest udsatte unge.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2337722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Mentorstøtte kan bringe udsatte unge tættere på job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Mentorstøtte er især relevant som en målrettet indsats for udsatte unge i kontanthjælpssystemet. 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i 13 jobcentre fra 2012–2013 viste, at ugentlig mentorstøtte i et år havde en positiv effekt på unges overgang til beskæftigelse og uddannelse. Erfaringerne peger dermed på, at mentorstøtte er en effektiv indsats for unge.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Mentorindsatsen har især vist sig gavnlig for en specifik gruppe: udsatte unge, der har gennemført folkeskolen, men med lavt karaktergennemsnit (under 4).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For denne gruppe er der målt en markant positiv uddannelseseffekt på 7-10 procentpoint. Omvendt ses ingen nævneværdig effekt for de mest ressourcesvage unge, som ikke har fuldført folkeskolen, eller for de mest ressourcestærke unge med solid forældrebaggrund.</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Derudover indgår støtte, fx i form af en mentor i flere indsatser, hvor der er dokumenteret positive effekter på beskæftigelsen for den brede gruppe af borgere, som er længere væk fra arbejdsmarkedet. Det gælder fx for </a:t>
            </a:r>
            <a:r>
              <a:rPr lang="da-DK" sz="1200" kern="1200" dirty="0" err="1">
                <a:solidFill>
                  <a:schemeClr val="tx1"/>
                </a:solidFill>
                <a:effectLst/>
                <a:latin typeface="+mn-lt"/>
                <a:ea typeface="+mn-ea"/>
                <a:cs typeface="+mn-cs"/>
              </a:rPr>
              <a:t>Jobfirst</a:t>
            </a:r>
            <a:r>
              <a:rPr lang="da-DK" sz="1200" kern="1200" dirty="0">
                <a:solidFill>
                  <a:schemeClr val="tx1"/>
                </a:solidFill>
                <a:effectLst/>
                <a:latin typeface="+mn-lt"/>
                <a:ea typeface="+mn-ea"/>
                <a:cs typeface="+mn-cs"/>
              </a:rPr>
              <a:t>, IPS og brobygning.</a:t>
            </a:r>
            <a:br>
              <a:rPr lang="da-DK" sz="1200" kern="1200" dirty="0">
                <a:solidFill>
                  <a:schemeClr val="tx1"/>
                </a:solidFill>
                <a:effectLst/>
                <a:latin typeface="+mn-lt"/>
                <a:ea typeface="+mn-ea"/>
                <a:cs typeface="+mn-cs"/>
              </a:rPr>
            </a:br>
            <a:br>
              <a:rPr lang="da-DK" sz="1200" kern="1200" dirty="0">
                <a:solidFill>
                  <a:schemeClr val="tx1"/>
                </a:solidFill>
                <a:effectLst/>
                <a:latin typeface="+mn-lt"/>
                <a:ea typeface="+mn-ea"/>
                <a:cs typeface="+mn-cs"/>
              </a:rPr>
            </a:br>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427305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Brobygning kan hjælpe unge videre i uddannelse og job</a:t>
            </a: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Et brobygningsforløb er en kort, uddannelsesrettet indsats for unge på uddannelseshjælp med faglige og/eller sociale udfordringer. Forløbet består af fem kerneelementer: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(1) deltagelse i et ordinært erhvervsskolemiljø,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(2) opkvalificering i dansk og matematik,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(3) snusepraktikker i både uddannelsesinstitutioner og virksomheder,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(4) en uddannelsesmentor undervejs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samt (5) støtte af en mentor, som støtter undervejs i forløbet og fungerer som fastholdelsesmentor under den ordinære uddannelse, indtil der er fundet en praktikplads på erhvervsuddannelsen.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Brobygningsforløb kan også bruges som en målrettet indsats for at hjælpe udsatte unge videre i uddannelse og job. Erfaringer fra projektet Brobygning til uddannelse, som blev igangsat af Arbejdsmarkedsstyrelsen i 2013, viser, at forløbene har positive effekter på uddannelse og beskæftigelse – særligt for uddannelsesparate unge og de mest ressourcestærke aktivitetsparate.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Et studie</a:t>
            </a:r>
            <a:r>
              <a:rPr lang="da-DK" sz="1200" kern="1200" baseline="0" dirty="0">
                <a:solidFill>
                  <a:schemeClr val="tx1"/>
                </a:solidFill>
                <a:effectLst/>
                <a:latin typeface="+mn-lt"/>
                <a:ea typeface="+mn-ea"/>
                <a:cs typeface="+mn-cs"/>
              </a:rPr>
              <a:t> fandt, at et kortere brobygningsforløb – typisk under tre måneder – øgede sandsynligheden for at unge påbegyndte og gennemførte en uddannelse. 25 uger efter opstart var andelen i uddannelse 15 procentpoint højere blandt deltagere relativt til sammenlignelige unge, der ikke havde et kortere brobygningsforløb. </a:t>
            </a:r>
            <a:r>
              <a:rPr lang="da-DK" sz="1200" kern="1200" dirty="0">
                <a:solidFill>
                  <a:schemeClr val="tx1"/>
                </a:solidFill>
                <a:effectLst/>
                <a:latin typeface="+mn-lt"/>
                <a:ea typeface="+mn-ea"/>
                <a:cs typeface="+mn-cs"/>
              </a:rPr>
              <a:t>Dog viser senere</a:t>
            </a:r>
            <a:r>
              <a:rPr lang="da-DK" sz="1200" kern="1200" baseline="0" dirty="0">
                <a:solidFill>
                  <a:schemeClr val="tx1"/>
                </a:solidFill>
                <a:effectLst/>
                <a:latin typeface="+mn-lt"/>
                <a:ea typeface="+mn-ea"/>
                <a:cs typeface="+mn-cs"/>
              </a:rPr>
              <a:t> studier fra 2017 og 2018, at brobygningsforløbene ikke havde effekt på fuldførelse af gymnasiale eller videregående uddannelser, og at der kan være en pointe i at differentiere mellem en ”uddannelsesvej” og ”</a:t>
            </a:r>
            <a:r>
              <a:rPr lang="da-DK" sz="1200" kern="1200" baseline="0" dirty="0" err="1">
                <a:solidFill>
                  <a:schemeClr val="tx1"/>
                </a:solidFill>
                <a:effectLst/>
                <a:latin typeface="+mn-lt"/>
                <a:ea typeface="+mn-ea"/>
                <a:cs typeface="+mn-cs"/>
              </a:rPr>
              <a:t>jobvej</a:t>
            </a:r>
            <a:r>
              <a:rPr lang="da-DK" sz="1200" kern="1200" baseline="0" dirty="0">
                <a:solidFill>
                  <a:schemeClr val="tx1"/>
                </a:solidFill>
                <a:effectLst/>
                <a:latin typeface="+mn-lt"/>
                <a:ea typeface="+mn-ea"/>
                <a:cs typeface="+mn-cs"/>
              </a:rPr>
              <a:t>”. </a:t>
            </a:r>
            <a:endParaRPr lang="da-DK" sz="1200" kern="1200" dirty="0">
              <a:solidFill>
                <a:schemeClr val="tx1"/>
              </a:solidFill>
              <a:effectLst/>
              <a:latin typeface="+mn-lt"/>
              <a:ea typeface="+mn-ea"/>
              <a:cs typeface="+mn-cs"/>
            </a:endParaRP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42931500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23.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23.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23.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001844"/>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001844"/>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23.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23.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23.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23.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3"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2.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1844"/>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
        <p:nvSpPr>
          <p:cNvPr id="12" name="Titel 1"/>
          <p:cNvSpPr txBox="1">
            <a:spLocks/>
          </p:cNvSpPr>
          <p:nvPr/>
        </p:nvSpPr>
        <p:spPr>
          <a:xfrm>
            <a:off x="431799" y="4098924"/>
            <a:ext cx="7231954" cy="187166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r>
              <a:rPr lang="da-DK" sz="4800" dirty="0">
                <a:solidFill>
                  <a:schemeClr val="bg1"/>
                </a:solidFill>
              </a:rPr>
              <a:t>Hvad virker for at få unge i job eller uddannelse?</a:t>
            </a:r>
            <a:endParaRPr lang="da-DK" sz="4800" dirty="0">
              <a:solidFill>
                <a:schemeClr val="bg2"/>
              </a:solidFill>
            </a:endParaRPr>
          </a:p>
        </p:txBody>
      </p:sp>
      <p:pic>
        <p:nvPicPr>
          <p:cNvPr id="14" name="Billede 13"/>
          <p:cNvPicPr>
            <a:picLocks noChangeAspect="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8159053" y="593214"/>
            <a:ext cx="2871222" cy="2871222"/>
          </a:xfrm>
          <a:prstGeom prst="rect">
            <a:avLst/>
          </a:prstGeom>
        </p:spPr>
      </p:pic>
      <p:sp>
        <p:nvSpPr>
          <p:cNvPr id="5" name="Pladsholder til tekst 5"/>
          <p:cNvSpPr txBox="1">
            <a:spLocks/>
          </p:cNvSpPr>
          <p:nvPr/>
        </p:nvSpPr>
        <p:spPr>
          <a:xfrm>
            <a:off x="8066355" y="6194425"/>
            <a:ext cx="3251200" cy="4064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da-DK" dirty="0">
                <a:solidFill>
                  <a:schemeClr val="bg1"/>
                </a:solidFill>
              </a:rPr>
              <a:t>2025</a:t>
            </a:r>
          </a:p>
        </p:txBody>
      </p:sp>
    </p:spTree>
    <p:extLst>
      <p:ext uri="{BB962C8B-B14F-4D97-AF65-F5344CB8AC3E}">
        <p14:creationId xmlns:p14="http://schemas.microsoft.com/office/powerpoint/2010/main" val="61423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hvad der virker for unge</a:t>
            </a:r>
          </a:p>
        </p:txBody>
      </p:sp>
      <p:sp>
        <p:nvSpPr>
          <p:cNvPr id="15"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
        <p:nvSpPr>
          <p:cNvPr id="16"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 </a:t>
            </a:r>
            <a:r>
              <a:rPr lang="da-DK" sz="2000" dirty="0">
                <a:solidFill>
                  <a:schemeClr val="tx1"/>
                </a:solidFill>
              </a:rPr>
              <a:t>med afsæt i effektlitteraturen.</a:t>
            </a:r>
          </a:p>
          <a:p>
            <a:pPr marL="0" indent="0">
              <a:buClr>
                <a:schemeClr val="tx1"/>
              </a:buClr>
              <a:buSzPct val="150000"/>
              <a:buNone/>
            </a:pPr>
            <a:endParaRPr lang="da-DK" sz="2000" b="1" dirty="0">
              <a:solidFill>
                <a:schemeClr val="tx1"/>
              </a:solidFill>
            </a:endParaRPr>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7" name="Vinklet forbindelse 16"/>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8" name="Vinklet forbindelse 17"/>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633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hvad der virker for unge</a:t>
            </a:r>
          </a:p>
        </p:txBody>
      </p:sp>
      <p:grpSp>
        <p:nvGrpSpPr>
          <p:cNvPr id="2" name="Gruppe 1"/>
          <p:cNvGrpSpPr/>
          <p:nvPr/>
        </p:nvGrpSpPr>
        <p:grpSpPr>
          <a:xfrm>
            <a:off x="1242758" y="1835290"/>
            <a:ext cx="3711082" cy="870587"/>
            <a:chOff x="1233904" y="4441531"/>
            <a:chExt cx="3711082" cy="870587"/>
          </a:xfrm>
        </p:grpSpPr>
        <p:sp>
          <p:nvSpPr>
            <p:cNvPr id="61" name="Titel 1"/>
            <p:cNvSpPr txBox="1">
              <a:spLocks/>
            </p:cNvSpPr>
            <p:nvPr/>
          </p:nvSpPr>
          <p:spPr>
            <a:xfrm>
              <a:off x="1233904" y="450597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IPS for unge</a:t>
              </a:r>
            </a:p>
          </p:txBody>
        </p:sp>
        <p:pic>
          <p:nvPicPr>
            <p:cNvPr id="9" name="Billede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074399" y="4441531"/>
              <a:ext cx="870587" cy="870587"/>
            </a:xfrm>
            <a:prstGeom prst="rect">
              <a:avLst/>
            </a:prstGeom>
          </p:spPr>
        </p:pic>
      </p:grpSp>
      <p:grpSp>
        <p:nvGrpSpPr>
          <p:cNvPr id="7" name="Gruppe 6"/>
          <p:cNvGrpSpPr/>
          <p:nvPr/>
        </p:nvGrpSpPr>
        <p:grpSpPr>
          <a:xfrm>
            <a:off x="1242758" y="3492865"/>
            <a:ext cx="3775738" cy="818822"/>
            <a:chOff x="1242758" y="3225808"/>
            <a:chExt cx="3775738" cy="818822"/>
          </a:xfrm>
        </p:grpSpPr>
        <p:sp>
          <p:nvSpPr>
            <p:cNvPr id="63" name="Titel 1"/>
            <p:cNvSpPr txBox="1">
              <a:spLocks/>
            </p:cNvSpPr>
            <p:nvPr/>
          </p:nvSpPr>
          <p:spPr>
            <a:xfrm>
              <a:off x="1242758" y="3324630"/>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Løntilskud kan </a:t>
              </a:r>
              <a:br>
                <a:rPr lang="da-DK" sz="2000" dirty="0">
                  <a:solidFill>
                    <a:srgbClr val="003087"/>
                  </a:solidFill>
                </a:rPr>
              </a:br>
              <a:r>
                <a:rPr lang="da-DK" sz="2000" dirty="0">
                  <a:solidFill>
                    <a:srgbClr val="003087"/>
                  </a:solidFill>
                </a:rPr>
                <a:t>hjælpe de stærkeste unge</a:t>
              </a:r>
            </a:p>
            <a:p>
              <a:pPr marL="342900" indent="-342900">
                <a:buSzPct val="150000"/>
                <a:buFont typeface="Arial" panose="020B0604020202020204" pitchFamily="34" charset="0"/>
                <a:buChar char="›"/>
              </a:pPr>
              <a:endParaRPr lang="da-DK" sz="2000" dirty="0">
                <a:solidFill>
                  <a:srgbClr val="003087"/>
                </a:solidFill>
              </a:endParaRPr>
            </a:p>
          </p:txBody>
        </p:sp>
        <p:pic>
          <p:nvPicPr>
            <p:cNvPr id="10" name="Billede 9"/>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83253" y="3225808"/>
              <a:ext cx="935243" cy="686000"/>
            </a:xfrm>
            <a:prstGeom prst="rect">
              <a:avLst/>
            </a:prstGeom>
          </p:spPr>
        </p:pic>
      </p:grpSp>
      <p:grpSp>
        <p:nvGrpSpPr>
          <p:cNvPr id="3" name="Gruppe 2"/>
          <p:cNvGrpSpPr/>
          <p:nvPr/>
        </p:nvGrpSpPr>
        <p:grpSpPr>
          <a:xfrm>
            <a:off x="6410669" y="1844341"/>
            <a:ext cx="3396332" cy="861536"/>
            <a:chOff x="1257838" y="1798050"/>
            <a:chExt cx="3396332" cy="861536"/>
          </a:xfrm>
        </p:grpSpPr>
        <p:sp>
          <p:nvSpPr>
            <p:cNvPr id="41" name="Titel 1"/>
            <p:cNvSpPr txBox="1">
              <a:spLocks/>
            </p:cNvSpPr>
            <p:nvPr/>
          </p:nvSpPr>
          <p:spPr>
            <a:xfrm>
              <a:off x="1257838" y="1798050"/>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Tidlig aktivering</a:t>
              </a:r>
            </a:p>
          </p:txBody>
        </p:sp>
        <p:pic>
          <p:nvPicPr>
            <p:cNvPr id="11" name="Billede 10"/>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3654270" y="1870192"/>
              <a:ext cx="999900" cy="789394"/>
            </a:xfrm>
            <a:prstGeom prst="rect">
              <a:avLst/>
            </a:prstGeom>
          </p:spPr>
        </p:pic>
      </p:grpSp>
      <p:grpSp>
        <p:nvGrpSpPr>
          <p:cNvPr id="5" name="Gruppe 4"/>
          <p:cNvGrpSpPr/>
          <p:nvPr/>
        </p:nvGrpSpPr>
        <p:grpSpPr>
          <a:xfrm>
            <a:off x="6410669" y="3328452"/>
            <a:ext cx="3381566" cy="856445"/>
            <a:chOff x="6413964" y="1804812"/>
            <a:chExt cx="3381566" cy="856445"/>
          </a:xfrm>
        </p:grpSpPr>
        <p:sp>
          <p:nvSpPr>
            <p:cNvPr id="60" name="Titel 1"/>
            <p:cNvSpPr txBox="1">
              <a:spLocks/>
            </p:cNvSpPr>
            <p:nvPr/>
          </p:nvSpPr>
          <p:spPr>
            <a:xfrm>
              <a:off x="6413964" y="1807493"/>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Mentorstøtte</a:t>
              </a:r>
            </a:p>
          </p:txBody>
        </p:sp>
        <p:pic>
          <p:nvPicPr>
            <p:cNvPr id="12" name="Billede 11"/>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8810396" y="1804812"/>
              <a:ext cx="985134" cy="856445"/>
            </a:xfrm>
            <a:prstGeom prst="rect">
              <a:avLst/>
            </a:prstGeom>
          </p:spPr>
        </p:pic>
      </p:grpSp>
      <p:grpSp>
        <p:nvGrpSpPr>
          <p:cNvPr id="6" name="Gruppe 5"/>
          <p:cNvGrpSpPr/>
          <p:nvPr/>
        </p:nvGrpSpPr>
        <p:grpSpPr>
          <a:xfrm>
            <a:off x="1242758" y="4658438"/>
            <a:ext cx="3727983" cy="944574"/>
            <a:chOff x="6410669" y="2968341"/>
            <a:chExt cx="3727983" cy="944574"/>
          </a:xfrm>
        </p:grpSpPr>
        <p:sp>
          <p:nvSpPr>
            <p:cNvPr id="62" name="Titel 1"/>
            <p:cNvSpPr txBox="1">
              <a:spLocks/>
            </p:cNvSpPr>
            <p:nvPr/>
          </p:nvSpPr>
          <p:spPr>
            <a:xfrm>
              <a:off x="6410669" y="2968341"/>
              <a:ext cx="2913390" cy="944574"/>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Brobygning</a:t>
              </a:r>
            </a:p>
          </p:txBody>
        </p:sp>
        <p:pic>
          <p:nvPicPr>
            <p:cNvPr id="13" name="Billede 12"/>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251164" y="3177832"/>
              <a:ext cx="887488" cy="565785"/>
            </a:xfrm>
            <a:prstGeom prst="rect">
              <a:avLst/>
            </a:prstGeom>
          </p:spPr>
        </p:pic>
      </p:grpSp>
    </p:spTree>
    <p:extLst>
      <p:ext uri="{BB962C8B-B14F-4D97-AF65-F5344CB8AC3E}">
        <p14:creationId xmlns:p14="http://schemas.microsoft.com/office/powerpoint/2010/main" val="175285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25">
            <a:extLst>
              <a:ext uri="{FF2B5EF4-FFF2-40B4-BE49-F238E27FC236}">
                <a16:creationId xmlns:a16="http://schemas.microsoft.com/office/drawing/2014/main" id="{B8E0D237-DF49-E7C2-8957-D53E19207C94}"/>
              </a:ext>
            </a:extLst>
          </p:cNvPr>
          <p:cNvSpPr txBox="1">
            <a:spLocks/>
          </p:cNvSpPr>
          <p:nvPr/>
        </p:nvSpPr>
        <p:spPr>
          <a:xfrm>
            <a:off x="7087937" y="5013132"/>
            <a:ext cx="4367463" cy="1247774"/>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Font typeface="Arial" panose="020B0604020202020204" pitchFamily="34" charset="0"/>
              <a:buNone/>
            </a:pPr>
            <a:r>
              <a:rPr lang="da-DK" sz="1800" dirty="0">
                <a:solidFill>
                  <a:srgbClr val="003087"/>
                </a:solidFill>
              </a:rPr>
              <a:t>72.000 kr. i samfundsøkonomisk besparelse per borger i IPS</a:t>
            </a:r>
          </a:p>
          <a:p>
            <a:pPr>
              <a:buFont typeface="Arial" panose="020B0604020202020204" pitchFamily="34" charset="0"/>
              <a:buNone/>
            </a:pPr>
            <a:endParaRPr lang="da-DK" sz="1800" dirty="0">
              <a:solidFill>
                <a:schemeClr val="accent4">
                  <a:lumMod val="75000"/>
                </a:schemeClr>
              </a:solidFill>
            </a:endParaRPr>
          </a:p>
        </p:txBody>
      </p:sp>
      <p:cxnSp>
        <p:nvCxnSpPr>
          <p:cNvPr id="15" name="Vinklet forbindelse 14"/>
          <p:cNvCxnSpPr/>
          <p:nvPr/>
        </p:nvCxnSpPr>
        <p:spPr>
          <a:xfrm>
            <a:off x="7139433" y="5078326"/>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5" name="Billede 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93949" y="4171950"/>
            <a:ext cx="1191650" cy="1191650"/>
          </a:xfrm>
          <a:prstGeom prst="rect">
            <a:avLst/>
          </a:prstGeom>
        </p:spPr>
      </p:pic>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12800"/>
            <a:ext cx="11131551" cy="406400"/>
          </a:xfrm>
        </p:spPr>
        <p:txBody>
          <a:bodyPr/>
          <a:lstStyle/>
          <a:p>
            <a:r>
              <a:rPr lang="da-DK" dirty="0">
                <a:solidFill>
                  <a:srgbClr val="003087"/>
                </a:solidFill>
              </a:rPr>
              <a:t>Beskæftigelsesrettede indsatser kan virke for unge</a:t>
            </a:r>
            <a:r>
              <a:rPr lang="da-DK" i="1" dirty="0">
                <a:solidFill>
                  <a:srgbClr val="003087"/>
                </a:solidFill>
              </a:rPr>
              <a:t> </a:t>
            </a:r>
            <a:r>
              <a:rPr lang="da-DK" dirty="0">
                <a:solidFill>
                  <a:srgbClr val="003087"/>
                </a:solidFill>
              </a:rPr>
              <a:t>med psykiske lidelser</a:t>
            </a:r>
          </a:p>
        </p:txBody>
      </p:sp>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sp>
        <p:nvSpPr>
          <p:cNvPr id="13" name="Content Placeholder 8">
            <a:extLst>
              <a:ext uri="{FF2B5EF4-FFF2-40B4-BE49-F238E27FC236}">
                <a16:creationId xmlns:a16="http://schemas.microsoft.com/office/drawing/2014/main" id="{32E6B0B9-7FEB-47E0-370F-6BB5AAC12F4A}"/>
              </a:ext>
            </a:extLst>
          </p:cNvPr>
          <p:cNvSpPr txBox="1">
            <a:spLocks/>
          </p:cNvSpPr>
          <p:nvPr/>
        </p:nvSpPr>
        <p:spPr>
          <a:xfrm>
            <a:off x="812798" y="1624673"/>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Beskæftigelsesrettede indsatser kan være effektive</a:t>
            </a:r>
          </a:p>
          <a:p>
            <a:pPr marL="360363" indent="-360363">
              <a:buClr>
                <a:srgbClr val="003087"/>
              </a:buClr>
              <a:buSzPct val="150000"/>
              <a:buFont typeface="Arial" panose="020B0604020202020204" pitchFamily="34" charset="0"/>
              <a:buChar char="›"/>
            </a:pPr>
            <a:r>
              <a:rPr lang="da-DK" sz="2000" dirty="0"/>
              <a:t>Især i kombination med andre tilbud. Fx psykiatrisk behandling og mentorstøtte</a:t>
            </a:r>
          </a:p>
          <a:p>
            <a:pPr marL="0" indent="0">
              <a:buNone/>
            </a:pPr>
            <a:r>
              <a:rPr lang="da-DK" sz="2000" dirty="0"/>
              <a:t>Der er gode effekter af </a:t>
            </a:r>
            <a:r>
              <a:rPr lang="da-DK" sz="2000" b="1" dirty="0"/>
              <a:t>Individuelt Planlagt job med Støtte </a:t>
            </a:r>
            <a:r>
              <a:rPr lang="da-DK" sz="2000" dirty="0"/>
              <a:t>(IPS)</a:t>
            </a:r>
          </a:p>
          <a:p>
            <a:pPr marL="360363" indent="-360363">
              <a:buClr>
                <a:srgbClr val="003087"/>
              </a:buClr>
              <a:buSzPct val="150000"/>
              <a:buFont typeface="Arial" panose="020B0604020202020204" pitchFamily="34" charset="0"/>
              <a:buChar char="›"/>
            </a:pPr>
            <a:r>
              <a:rPr lang="da-DK" sz="2000" dirty="0"/>
              <a:t>Øget beskæftigelse</a:t>
            </a:r>
          </a:p>
          <a:p>
            <a:pPr marL="360363" indent="-360363">
              <a:buClr>
                <a:srgbClr val="003087"/>
              </a:buClr>
              <a:buSzPct val="150000"/>
              <a:buFont typeface="Arial" panose="020B0604020202020204" pitchFamily="34" charset="0"/>
              <a:buChar char="›"/>
            </a:pPr>
            <a:r>
              <a:rPr lang="da-DK" sz="2000" dirty="0"/>
              <a:t>Øget livskvalitet</a:t>
            </a:r>
          </a:p>
          <a:p>
            <a:pPr marL="360363" indent="-360363">
              <a:buClr>
                <a:srgbClr val="003087"/>
              </a:buClr>
              <a:buSzPct val="150000"/>
              <a:buFont typeface="Arial" panose="020B0604020202020204" pitchFamily="34" charset="0"/>
              <a:buChar char="›"/>
            </a:pPr>
            <a:r>
              <a:rPr lang="da-DK" sz="2000" dirty="0"/>
              <a:t>Øget tilfredshed med den indsats, de modtager</a:t>
            </a:r>
          </a:p>
          <a:p>
            <a:pPr marL="360363" indent="-360363">
              <a:buClr>
                <a:srgbClr val="003087"/>
              </a:buClr>
              <a:buSzPct val="150000"/>
              <a:buFont typeface="Arial" panose="020B0604020202020204" pitchFamily="34" charset="0"/>
              <a:buChar char="›"/>
            </a:pPr>
            <a:r>
              <a:rPr lang="da-DK" sz="2000" dirty="0"/>
              <a:t>Besparelser på psykiatrisk behandling samt sociale- og beskæftigelsesindsatser</a:t>
            </a:r>
          </a:p>
        </p:txBody>
      </p:sp>
    </p:spTree>
    <p:extLst>
      <p:ext uri="{BB962C8B-B14F-4D97-AF65-F5344CB8AC3E}">
        <p14:creationId xmlns:p14="http://schemas.microsoft.com/office/powerpoint/2010/main" val="827544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12799" y="962746"/>
            <a:ext cx="10566401" cy="406400"/>
          </a:xfrm>
        </p:spPr>
        <p:txBody>
          <a:bodyPr/>
          <a:lstStyle/>
          <a:p>
            <a:r>
              <a:rPr lang="da-DK" dirty="0">
                <a:solidFill>
                  <a:srgbClr val="003087"/>
                </a:solidFill>
              </a:rPr>
              <a:t>Tidlig aktivering og løntilskud kan have positive effekter</a:t>
            </a:r>
            <a:br>
              <a:rPr lang="da-DK" dirty="0">
                <a:solidFill>
                  <a:srgbClr val="003087"/>
                </a:solidFill>
              </a:rPr>
            </a:br>
            <a:endParaRPr lang="da-DK" dirty="0">
              <a:solidFill>
                <a:srgbClr val="003087"/>
              </a:solidFill>
            </a:endParaRPr>
          </a:p>
        </p:txBody>
      </p:sp>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4" name="Tekstfelt 13"/>
          <p:cNvSpPr txBox="1"/>
          <p:nvPr/>
        </p:nvSpPr>
        <p:spPr>
          <a:xfrm>
            <a:off x="0" y="4552"/>
            <a:ext cx="12192000" cy="402775"/>
          </a:xfrm>
          <a:prstGeom prst="rect">
            <a:avLst/>
          </a:prstGeom>
          <a:solidFill>
            <a:srgbClr val="001844"/>
          </a:solidFill>
          <a:ln>
            <a:solidFill>
              <a:srgbClr val="002465"/>
            </a:solidFill>
          </a:ln>
        </p:spPr>
        <p:txBody>
          <a:bodyPr wrap="square" lIns="792000" tIns="108000" rIns="0" bIns="108000" rtlCol="0">
            <a:spAutoFit/>
          </a:bodyPr>
          <a:lstStyle/>
          <a:p>
            <a:pPr algn="l"/>
            <a:r>
              <a:rPr lang="da-DK" sz="1200" b="1" spc="-10" baseline="0" dirty="0">
                <a:solidFill>
                  <a:schemeClr val="bg1"/>
                </a:solidFill>
              </a:rPr>
              <a:t>Unge</a:t>
            </a:r>
          </a:p>
        </p:txBody>
      </p:sp>
      <p:sp>
        <p:nvSpPr>
          <p:cNvPr id="15" name="Content Placeholder 8">
            <a:extLst>
              <a:ext uri="{FF2B5EF4-FFF2-40B4-BE49-F238E27FC236}">
                <a16:creationId xmlns:a16="http://schemas.microsoft.com/office/drawing/2014/main" id="{32E6B0B9-7FEB-47E0-370F-6BB5AAC12F4A}"/>
              </a:ext>
            </a:extLst>
          </p:cNvPr>
          <p:cNvSpPr txBox="1">
            <a:spLocks/>
          </p:cNvSpPr>
          <p:nvPr/>
        </p:nvSpPr>
        <p:spPr>
          <a:xfrm>
            <a:off x="812799" y="2007479"/>
            <a:ext cx="4876800" cy="3848625"/>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lvl="0" indent="0">
              <a:buNone/>
            </a:pPr>
            <a:r>
              <a:rPr lang="da-DK" sz="2000" dirty="0"/>
              <a:t>Tidlig aktivering med </a:t>
            </a:r>
            <a:r>
              <a:rPr lang="da-DK" sz="2000" b="1" dirty="0"/>
              <a:t>nyttejob</a:t>
            </a:r>
            <a:r>
              <a:rPr lang="da-DK" sz="2000" dirty="0"/>
              <a:t> gavner de </a:t>
            </a:r>
            <a:r>
              <a:rPr lang="da-DK" sz="2000" i="1" dirty="0"/>
              <a:t>stærkeste unge</a:t>
            </a:r>
            <a:r>
              <a:rPr lang="da-DK" sz="2000" dirty="0"/>
              <a:t> i kontanthjælpssystemet</a:t>
            </a:r>
          </a:p>
          <a:p>
            <a:pPr marL="360363" indent="-360363">
              <a:buClr>
                <a:srgbClr val="003087"/>
              </a:buClr>
              <a:buSzPct val="150000"/>
              <a:buFont typeface="Arial" panose="020B0604020202020204" pitchFamily="34" charset="0"/>
              <a:buChar char="›"/>
            </a:pPr>
            <a:r>
              <a:rPr lang="da-DK" sz="2000" dirty="0"/>
              <a:t>Nyttejob kan tilskynde til job eller uddannelse</a:t>
            </a:r>
          </a:p>
          <a:p>
            <a:pPr marL="360363" indent="-360363">
              <a:buClr>
                <a:srgbClr val="003087"/>
              </a:buClr>
              <a:buSzPct val="150000"/>
              <a:buFont typeface="Arial" panose="020B0604020202020204" pitchFamily="34" charset="0"/>
              <a:buChar char="›"/>
            </a:pPr>
            <a:r>
              <a:rPr lang="da-DK" sz="2000" dirty="0"/>
              <a:t>Mange finder job eller uddannelse, mens aktivering pågår</a:t>
            </a:r>
          </a:p>
        </p:txBody>
      </p:sp>
      <p:sp>
        <p:nvSpPr>
          <p:cNvPr id="10" name="Content Placeholder 8">
            <a:extLst>
              <a:ext uri="{FF2B5EF4-FFF2-40B4-BE49-F238E27FC236}">
                <a16:creationId xmlns:a16="http://schemas.microsoft.com/office/drawing/2014/main" id="{32E6B0B9-7FEB-47E0-370F-6BB5AAC12F4A}"/>
              </a:ext>
            </a:extLst>
          </p:cNvPr>
          <p:cNvSpPr txBox="1">
            <a:spLocks/>
          </p:cNvSpPr>
          <p:nvPr/>
        </p:nvSpPr>
        <p:spPr>
          <a:xfrm>
            <a:off x="6705599" y="2007480"/>
            <a:ext cx="4876800" cy="3848625"/>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chemeClr val="accent6">
                  <a:lumMod val="75000"/>
                </a:schemeClr>
              </a:buClr>
              <a:buSzPct val="150000"/>
              <a:buNone/>
            </a:pPr>
            <a:r>
              <a:rPr lang="da-DK" sz="2000" b="1" dirty="0"/>
              <a:t>Løntilskud</a:t>
            </a:r>
            <a:r>
              <a:rPr lang="da-DK" sz="2000" dirty="0"/>
              <a:t> kan have positiv langsigtet effekt på unges beskæftigelse</a:t>
            </a:r>
          </a:p>
          <a:p>
            <a:pPr marL="360363" indent="-360363">
              <a:buClr>
                <a:srgbClr val="003087"/>
              </a:buClr>
              <a:buSzPct val="150000"/>
              <a:buFont typeface="Arial" panose="020B0604020202020204" pitchFamily="34" charset="0"/>
              <a:buChar char="›"/>
            </a:pPr>
            <a:r>
              <a:rPr lang="da-DK" sz="2000" dirty="0"/>
              <a:t>Løntilskudsansættelser af et halvt års varighed kan have langsigtede positive effekter på unges beskæftigelse</a:t>
            </a:r>
          </a:p>
          <a:p>
            <a:pPr marL="360363" indent="-360363">
              <a:buClr>
                <a:srgbClr val="003087"/>
              </a:buClr>
              <a:buSzPct val="150000"/>
              <a:buFont typeface="Arial" panose="020B0604020202020204" pitchFamily="34" charset="0"/>
              <a:buChar char="›"/>
            </a:pPr>
            <a:r>
              <a:rPr lang="da-DK" sz="2000" dirty="0"/>
              <a:t>Både privat og offentlig løntilskud virker </a:t>
            </a:r>
          </a:p>
        </p:txBody>
      </p:sp>
      <p:cxnSp>
        <p:nvCxnSpPr>
          <p:cNvPr id="11" name="Vinklet forbindelse 10"/>
          <p:cNvCxnSpPr/>
          <p:nvPr/>
        </p:nvCxnSpPr>
        <p:spPr>
          <a:xfrm rot="10800000" flipV="1">
            <a:off x="690629" y="1853732"/>
            <a:ext cx="1063469" cy="697409"/>
          </a:xfrm>
          <a:prstGeom prst="bentConnector3">
            <a:avLst>
              <a:gd name="adj1" fmla="val 100294"/>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 name="Vinklet forbindelse 18"/>
          <p:cNvCxnSpPr/>
          <p:nvPr/>
        </p:nvCxnSpPr>
        <p:spPr>
          <a:xfrm rot="10800000" flipV="1">
            <a:off x="6585274" y="1853732"/>
            <a:ext cx="1063469" cy="697409"/>
          </a:xfrm>
          <a:prstGeom prst="bentConnector3">
            <a:avLst>
              <a:gd name="adj1" fmla="val 100294"/>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7521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12799" y="935101"/>
            <a:ext cx="10566401" cy="406400"/>
          </a:xfrm>
        </p:spPr>
        <p:txBody>
          <a:bodyPr/>
          <a:lstStyle/>
          <a:p>
            <a:r>
              <a:rPr lang="da-DK" dirty="0">
                <a:solidFill>
                  <a:srgbClr val="003087"/>
                </a:solidFill>
              </a:rPr>
              <a:t>Udsatte unge kan have gavn af mentorstøtte</a:t>
            </a:r>
          </a:p>
        </p:txBody>
      </p:sp>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8" name="Tekstfelt 17"/>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Mentorstøtte kan have positiv effekt på uddannelse og beskæftigelse</a:t>
            </a:r>
          </a:p>
          <a:p>
            <a:pPr marL="360363" indent="-360363">
              <a:buClr>
                <a:srgbClr val="003087"/>
              </a:buClr>
              <a:buSzPct val="150000"/>
              <a:buFont typeface="Arial" panose="020B0604020202020204" pitchFamily="34" charset="0"/>
              <a:buChar char="›"/>
            </a:pPr>
            <a:r>
              <a:rPr lang="da-DK" sz="2000" dirty="0"/>
              <a:t>I mentorforsøget fik udsatte unge ugentlig kontakt til en mentor i op til et år</a:t>
            </a:r>
          </a:p>
          <a:p>
            <a:pPr marL="360363" indent="-360363">
              <a:buClr>
                <a:srgbClr val="003087"/>
              </a:buClr>
              <a:buSzPct val="150000"/>
              <a:buFont typeface="Arial" panose="020B0604020202020204" pitchFamily="34" charset="0"/>
              <a:buChar char="›"/>
            </a:pPr>
            <a:r>
              <a:rPr lang="da-DK" sz="2000" dirty="0"/>
              <a:t>13 jobcentre indgik i forsøget</a:t>
            </a:r>
          </a:p>
        </p:txBody>
      </p:sp>
      <p:pic>
        <p:nvPicPr>
          <p:cNvPr id="5" name="Billede 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02959" y="4186254"/>
            <a:ext cx="1508124" cy="1311118"/>
          </a:xfrm>
          <a:prstGeom prst="rect">
            <a:avLst/>
          </a:prstGeom>
        </p:spPr>
      </p:pic>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3" y="5014861"/>
            <a:ext cx="4016542" cy="1247774"/>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Mentorindsatsen var særlig gavnlig for gruppen af udsatte unge, der havde gennemført folkeskolen, men med lavt karaktergennemsnit.</a:t>
            </a:r>
          </a:p>
        </p:txBody>
      </p:sp>
      <p:cxnSp>
        <p:nvCxnSpPr>
          <p:cNvPr id="14" name="Vinklet forbindelse 13"/>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8272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5" y="4522126"/>
            <a:ext cx="4143376" cy="1655831"/>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Korte brobygningsforløb styrkede unges chance for at starte og gennemføre en uddannelse. Efter 25 uger var 15 procentpoint flere i uddannelse sammenlignet med unge uden forløb.</a:t>
            </a: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Udsatte unge kan have gavn af brobygning</a:t>
            </a:r>
          </a:p>
        </p:txBody>
      </p:sp>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8" name="Tekstfelt 17"/>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pic>
        <p:nvPicPr>
          <p:cNvPr id="6" name="Billede 5"/>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53676" y="4120107"/>
            <a:ext cx="1431923" cy="956438"/>
          </a:xfrm>
          <a:prstGeom prst="rect">
            <a:avLst/>
          </a:prstGeom>
        </p:spPr>
      </p:pic>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4879719"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Et tidligere projekt peger på, at visse udsatte unge kan have gavn af brobygningsforløb</a:t>
            </a:r>
          </a:p>
          <a:p>
            <a:pPr marL="360363" indent="-360363">
              <a:buClr>
                <a:srgbClr val="003087"/>
              </a:buClr>
              <a:buSzPct val="150000"/>
              <a:buFont typeface="Arial" panose="020B0604020202020204" pitchFamily="34" charset="0"/>
              <a:buChar char="›"/>
            </a:pPr>
            <a:r>
              <a:rPr lang="da-DK" sz="2000" dirty="0"/>
              <a:t>Brobygningsforløb foregår på erhvervsskoler og kombinerer undervisning med snusepraktik på uddannelsessteder og virksomheder, samt en primær kontaktperson (mentor)</a:t>
            </a:r>
          </a:p>
          <a:p>
            <a:pPr marL="360363" indent="-360363">
              <a:buClr>
                <a:srgbClr val="003087"/>
              </a:buClr>
              <a:buSzPct val="150000"/>
              <a:buFont typeface="Arial" panose="020B0604020202020204" pitchFamily="34" charset="0"/>
              <a:buChar char="›"/>
            </a:pPr>
            <a:r>
              <a:rPr lang="da-DK" sz="2000" kern="1200" dirty="0">
                <a:solidFill>
                  <a:schemeClr val="tx1"/>
                </a:solidFill>
                <a:effectLst/>
                <a:latin typeface="+mn-lt"/>
                <a:ea typeface="+mn-ea"/>
                <a:cs typeface="+mn-cs"/>
              </a:rPr>
              <a:t>Forløbene har positive effekter på uddannelse og beskæftigelse – særligt for uddannelsesparate unge og de mest ressourcestærke aktivitetsparate</a:t>
            </a:r>
          </a:p>
          <a:p>
            <a:pPr marL="360363" indent="-360363">
              <a:buClr>
                <a:srgbClr val="003087"/>
              </a:buClr>
              <a:buSzPct val="150000"/>
              <a:buFont typeface="Arial" panose="020B0604020202020204" pitchFamily="34" charset="0"/>
              <a:buChar char="›"/>
            </a:pPr>
            <a:endParaRPr lang="da-DK" sz="2000" dirty="0"/>
          </a:p>
        </p:txBody>
      </p:sp>
      <p:cxnSp>
        <p:nvCxnSpPr>
          <p:cNvPr id="14" name="Vinklet forbindelse 13"/>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0894964"/>
      </p:ext>
    </p:extLst>
  </p:cSld>
  <p:clrMapOvr>
    <a:masterClrMapping/>
  </p:clrMapOvr>
</p:sld>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6137</TotalTime>
  <Words>1268</Words>
  <Application>Microsoft Office PowerPoint</Application>
  <PresentationFormat>Widescreen</PresentationFormat>
  <Paragraphs>92</Paragraphs>
  <Slides>7</Slides>
  <Notes>6</Notes>
  <HiddenSlides>0</HiddenSlides>
  <MMClips>0</MMClips>
  <ScaleCrop>false</ScaleCrop>
  <HeadingPairs>
    <vt:vector size="6" baseType="variant">
      <vt:variant>
        <vt:lpstr>Benyttede skrifttyper</vt:lpstr>
      </vt:variant>
      <vt:variant>
        <vt:i4>1</vt:i4>
      </vt:variant>
      <vt:variant>
        <vt:lpstr>Tema</vt:lpstr>
      </vt:variant>
      <vt:variant>
        <vt:i4>1</vt:i4>
      </vt:variant>
      <vt:variant>
        <vt:lpstr>Slidetitler</vt:lpstr>
      </vt:variant>
      <vt:variant>
        <vt:i4>7</vt:i4>
      </vt:variant>
    </vt:vector>
  </HeadingPairs>
  <TitlesOfParts>
    <vt:vector size="9" baseType="lpstr">
      <vt:lpstr>Arial</vt:lpstr>
      <vt:lpstr>Beskæftigelsesministeriet</vt:lpstr>
      <vt:lpstr>PowerPoint-præsentation</vt:lpstr>
      <vt:lpstr>Viden om, hvad der virker for unge</vt:lpstr>
      <vt:lpstr>Viden om, hvad der virker for unge</vt:lpstr>
      <vt:lpstr>Beskæftigelsesrettede indsatser kan virke for unge med psykiske lidelser</vt:lpstr>
      <vt:lpstr>Tidlig aktivering og løntilskud kan have positive effekter </vt:lpstr>
      <vt:lpstr>Udsatte unge kan have gavn af mentorstøtte</vt:lpstr>
      <vt:lpstr>Udsatte unge kan have gavn af brobygning</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Katrine Ladefoged Greisgaard Petersen</cp:lastModifiedBy>
  <cp:revision>413</cp:revision>
  <dcterms:created xsi:type="dcterms:W3CDTF">2025-05-26T12:10:36Z</dcterms:created>
  <dcterms:modified xsi:type="dcterms:W3CDTF">2025-10-23T13:24:04Z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